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4v" ContentType="video/mp4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548" r:id="rId3"/>
    <p:sldId id="549" r:id="rId4"/>
    <p:sldId id="540" r:id="rId5"/>
    <p:sldId id="583" r:id="rId6"/>
    <p:sldId id="584" r:id="rId7"/>
    <p:sldId id="585" r:id="rId8"/>
    <p:sldId id="550" r:id="rId9"/>
    <p:sldId id="553" r:id="rId10"/>
    <p:sldId id="586" r:id="rId11"/>
    <p:sldId id="587" r:id="rId12"/>
    <p:sldId id="588" r:id="rId13"/>
    <p:sldId id="589" r:id="rId14"/>
    <p:sldId id="590" r:id="rId15"/>
    <p:sldId id="591" r:id="rId16"/>
    <p:sldId id="592" r:id="rId17"/>
    <p:sldId id="593" r:id="rId18"/>
    <p:sldId id="594" r:id="rId19"/>
    <p:sldId id="595" r:id="rId20"/>
    <p:sldId id="596" r:id="rId21"/>
    <p:sldId id="597" r:id="rId22"/>
    <p:sldId id="599" r:id="rId23"/>
    <p:sldId id="600" r:id="rId24"/>
    <p:sldId id="601" r:id="rId25"/>
    <p:sldId id="602" r:id="rId26"/>
    <p:sldId id="603" r:id="rId27"/>
    <p:sldId id="604" r:id="rId28"/>
    <p:sldId id="605" r:id="rId29"/>
    <p:sldId id="606" r:id="rId30"/>
    <p:sldId id="607" r:id="rId31"/>
    <p:sldId id="608" r:id="rId32"/>
    <p:sldId id="610" r:id="rId33"/>
    <p:sldId id="551" r:id="rId34"/>
    <p:sldId id="611" r:id="rId35"/>
    <p:sldId id="612" r:id="rId36"/>
    <p:sldId id="613" r:id="rId37"/>
    <p:sldId id="614" r:id="rId38"/>
    <p:sldId id="615" r:id="rId39"/>
    <p:sldId id="616" r:id="rId40"/>
    <p:sldId id="617" r:id="rId41"/>
    <p:sldId id="619" r:id="rId42"/>
    <p:sldId id="618" r:id="rId43"/>
    <p:sldId id="620" r:id="rId44"/>
    <p:sldId id="621" r:id="rId45"/>
    <p:sldId id="622" r:id="rId46"/>
    <p:sldId id="623" r:id="rId47"/>
    <p:sldId id="624" r:id="rId48"/>
    <p:sldId id="625" r:id="rId49"/>
    <p:sldId id="626" r:id="rId50"/>
    <p:sldId id="627" r:id="rId51"/>
    <p:sldId id="628" r:id="rId52"/>
    <p:sldId id="629" r:id="rId53"/>
    <p:sldId id="631" r:id="rId54"/>
    <p:sldId id="630" r:id="rId55"/>
    <p:sldId id="632" r:id="rId56"/>
    <p:sldId id="633" r:id="rId57"/>
    <p:sldId id="634" r:id="rId58"/>
    <p:sldId id="636" r:id="rId59"/>
    <p:sldId id="635" r:id="rId60"/>
    <p:sldId id="637" r:id="rId61"/>
    <p:sldId id="552" r:id="rId62"/>
    <p:sldId id="640" r:id="rId63"/>
    <p:sldId id="641" r:id="rId64"/>
    <p:sldId id="639" r:id="rId65"/>
  </p:sldIdLst>
  <p:sldSz cx="9144000" cy="6858000" type="screen4x3"/>
  <p:notesSz cx="6813550" cy="9948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4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2D050"/>
    <a:srgbClr val="0033CC"/>
    <a:srgbClr val="FF0000"/>
    <a:srgbClr val="000000"/>
    <a:srgbClr val="0000FF"/>
    <a:srgbClr val="3D03CD"/>
    <a:srgbClr val="FF00FF"/>
    <a:srgbClr val="FFF2CC"/>
    <a:srgbClr val="F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6374" autoAdjust="0"/>
  </p:normalViewPr>
  <p:slideViewPr>
    <p:cSldViewPr>
      <p:cViewPr varScale="1">
        <p:scale>
          <a:sx n="61" d="100"/>
          <a:sy n="61" d="100"/>
        </p:scale>
        <p:origin x="69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2792" y="60"/>
      </p:cViewPr>
      <p:guideLst>
        <p:guide orient="horz" pos="3134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538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9435" y="0"/>
            <a:ext cx="2952538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fld id="{135D5AA4-CD3C-4C23-9314-68AC690BD86F}" type="datetimeFigureOut">
              <a:rPr lang="zh-CN" altLang="en-US"/>
              <a:pPr>
                <a:defRPr/>
              </a:pPr>
              <a:t>2020/10/14</a:t>
            </a:fld>
            <a:endParaRPr lang="en-US" altLang="zh-CN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9435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fld id="{88F1C65C-26E7-4A70-8B7E-97C741D532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440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538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435" y="0"/>
            <a:ext cx="2952538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72050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355" y="4725710"/>
            <a:ext cx="5450840" cy="447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435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+mn-ea"/>
              </a:defRPr>
            </a:lvl1pPr>
          </a:lstStyle>
          <a:p>
            <a:pPr>
              <a:defRPr/>
            </a:pPr>
            <a:fld id="{6681C858-E19B-4A3A-9FBD-496AD94C5C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8403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1"/>
          <p:cNvGrpSpPr>
            <a:grpSpLocks/>
          </p:cNvGrpSpPr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 userDrawn="1"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 userDrawn="1"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 userDrawn="1"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 userDrawn="1"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 userDrawn="1"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 userDrawn="1"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 userDrawn="1"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 userDrawn="1"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 userDrawn="1"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 userDrawn="1"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 userDrawn="1"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 userDrawn="1"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795463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5" name="Group 206"/>
          <p:cNvGrpSpPr>
            <a:grpSpLocks/>
          </p:cNvGrpSpPr>
          <p:nvPr/>
        </p:nvGrpSpPr>
        <p:grpSpPr bwMode="auto">
          <a:xfrm>
            <a:off x="0" y="533400"/>
            <a:ext cx="9144000" cy="5689600"/>
            <a:chOff x="0" y="336"/>
            <a:chExt cx="5760" cy="3584"/>
          </a:xfrm>
        </p:grpSpPr>
        <p:sp>
          <p:nvSpPr>
            <p:cNvPr id="26" name="Line 192"/>
            <p:cNvSpPr>
              <a:spLocks noChangeShapeType="1"/>
            </p:cNvSpPr>
            <p:nvPr userDrawn="1"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 userDrawn="1"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 flipH="1">
              <a:off x="0" y="112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 userDrawn="1"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 userDrawn="1"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 userDrawn="1"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 userDrawn="1"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9" name="Group 234"/>
          <p:cNvGrpSpPr>
            <a:grpSpLocks/>
          </p:cNvGrpSpPr>
          <p:nvPr userDrawn="1"/>
        </p:nvGrpSpPr>
        <p:grpSpPr bwMode="auto">
          <a:xfrm>
            <a:off x="0" y="2257425"/>
            <a:ext cx="4738688" cy="4600575"/>
            <a:chOff x="-9" y="1395"/>
            <a:chExt cx="2985" cy="2898"/>
          </a:xfrm>
        </p:grpSpPr>
        <p:pic>
          <p:nvPicPr>
            <p:cNvPr id="40" name="Picture 213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46681" r="2339"/>
            <a:stretch>
              <a:fillRect/>
            </a:stretch>
          </p:blipFill>
          <p:spPr bwMode="gray">
            <a:xfrm>
              <a:off x="0" y="1395"/>
              <a:ext cx="2976" cy="2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Freeform 209"/>
            <p:cNvSpPr>
              <a:spLocks/>
            </p:cNvSpPr>
            <p:nvPr/>
          </p:nvSpPr>
          <p:spPr bwMode="gray">
            <a:xfrm>
              <a:off x="-9" y="1493"/>
              <a:ext cx="2841" cy="2599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841" y="0"/>
                </a:cxn>
                <a:cxn ang="0">
                  <a:pos x="1294" y="2597"/>
                </a:cxn>
                <a:cxn ang="0">
                  <a:pos x="2" y="2599"/>
                </a:cxn>
                <a:cxn ang="0">
                  <a:pos x="0" y="18"/>
                </a:cxn>
              </a:cxnLst>
              <a:rect l="0" t="0" r="r" b="b"/>
              <a:pathLst>
                <a:path w="2841" h="2599">
                  <a:moveTo>
                    <a:pt x="0" y="18"/>
                  </a:moveTo>
                  <a:lnTo>
                    <a:pt x="2841" y="0"/>
                  </a:lnTo>
                  <a:lnTo>
                    <a:pt x="1294" y="2597"/>
                  </a:lnTo>
                  <a:lnTo>
                    <a:pt x="2" y="2599"/>
                  </a:lnTo>
                  <a:lnTo>
                    <a:pt x="0" y="18"/>
                  </a:lnTo>
                  <a:close/>
                </a:path>
              </a:pathLst>
            </a:custGeom>
            <a:blipFill dpi="0" rotWithShape="1">
              <a:blip r:embed="rId3" cstate="print"/>
              <a:srcRect/>
              <a:stretch>
                <a:fillRect r="-36540"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2" name="Group 233"/>
          <p:cNvGrpSpPr>
            <a:grpSpLocks/>
          </p:cNvGrpSpPr>
          <p:nvPr/>
        </p:nvGrpSpPr>
        <p:grpSpPr bwMode="auto">
          <a:xfrm>
            <a:off x="9525" y="1395413"/>
            <a:ext cx="4256088" cy="4598987"/>
            <a:chOff x="0" y="1039"/>
            <a:chExt cx="2681" cy="2897"/>
          </a:xfrm>
        </p:grpSpPr>
        <p:pic>
          <p:nvPicPr>
            <p:cNvPr id="43" name="Picture 220" descr="pan0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1730" r="2339"/>
            <a:stretch>
              <a:fillRect/>
            </a:stretch>
          </p:blipFill>
          <p:spPr bwMode="gray">
            <a:xfrm>
              <a:off x="0" y="1039"/>
              <a:ext cx="2681" cy="2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Freeform 221" descr="封面二"/>
            <p:cNvSpPr>
              <a:spLocks/>
            </p:cNvSpPr>
            <p:nvPr userDrawn="1"/>
          </p:nvSpPr>
          <p:spPr bwMode="gray">
            <a:xfrm>
              <a:off x="0" y="1137"/>
              <a:ext cx="2537" cy="2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37" y="1"/>
                </a:cxn>
                <a:cxn ang="0">
                  <a:pos x="991" y="2597"/>
                </a:cxn>
                <a:cxn ang="0">
                  <a:pos x="0" y="2600"/>
                </a:cxn>
                <a:cxn ang="0">
                  <a:pos x="0" y="0"/>
                </a:cxn>
              </a:cxnLst>
              <a:rect l="0" t="0" r="r" b="b"/>
              <a:pathLst>
                <a:path w="2537" h="2600">
                  <a:moveTo>
                    <a:pt x="0" y="0"/>
                  </a:moveTo>
                  <a:lnTo>
                    <a:pt x="2537" y="1"/>
                  </a:lnTo>
                  <a:lnTo>
                    <a:pt x="991" y="2597"/>
                  </a:lnTo>
                  <a:lnTo>
                    <a:pt x="0" y="26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 cstate="print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5" name="Group 232"/>
          <p:cNvGrpSpPr>
            <a:grpSpLocks/>
          </p:cNvGrpSpPr>
          <p:nvPr userDrawn="1"/>
        </p:nvGrpSpPr>
        <p:grpSpPr bwMode="auto">
          <a:xfrm>
            <a:off x="-4763" y="304800"/>
            <a:ext cx="3821113" cy="5078413"/>
            <a:chOff x="-7" y="240"/>
            <a:chExt cx="2407" cy="3199"/>
          </a:xfrm>
        </p:grpSpPr>
        <p:pic>
          <p:nvPicPr>
            <p:cNvPr id="46" name="Picture 223" descr="pan0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0431" r="2339"/>
            <a:stretch>
              <a:fillRect/>
            </a:stretch>
          </p:blipFill>
          <p:spPr bwMode="gray">
            <a:xfrm>
              <a:off x="0" y="240"/>
              <a:ext cx="2400" cy="3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Freeform 224"/>
            <p:cNvSpPr>
              <a:spLocks/>
            </p:cNvSpPr>
            <p:nvPr userDrawn="1"/>
          </p:nvSpPr>
          <p:spPr bwMode="gray">
            <a:xfrm>
              <a:off x="-7" y="348"/>
              <a:ext cx="2247" cy="287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47" y="0"/>
                </a:cxn>
                <a:cxn ang="0">
                  <a:pos x="540" y="2868"/>
                </a:cxn>
                <a:cxn ang="0">
                  <a:pos x="0" y="2874"/>
                </a:cxn>
                <a:cxn ang="0">
                  <a:pos x="7" y="0"/>
                </a:cxn>
              </a:cxnLst>
              <a:rect l="0" t="0" r="r" b="b"/>
              <a:pathLst>
                <a:path w="2247" h="2874">
                  <a:moveTo>
                    <a:pt x="7" y="0"/>
                  </a:moveTo>
                  <a:lnTo>
                    <a:pt x="2247" y="0"/>
                  </a:lnTo>
                  <a:lnTo>
                    <a:pt x="540" y="2868"/>
                  </a:lnTo>
                  <a:lnTo>
                    <a:pt x="0" y="2874"/>
                  </a:lnTo>
                  <a:lnTo>
                    <a:pt x="7" y="0"/>
                  </a:lnTo>
                  <a:close/>
                </a:path>
              </a:pathLst>
            </a:custGeom>
            <a:blipFill dpi="0" rotWithShape="1">
              <a:blip r:embed="rId5" cstate="print"/>
              <a:srcRect/>
              <a:stretch>
                <a:fillRect r="-25709"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5EC534C6-8A25-4116-90DE-9A1A818933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5EC534C6-8A25-4116-90DE-9A1A818933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E8163FA9-39D5-41A7-934C-0979F0F111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4529A544-07A2-4C63-BFD2-D00D3225B0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7ABBA551-5E20-4083-BCBF-1E3A740758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49B0B66C-65DE-434A-A8C4-11470CB1DFC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790F329B-190E-4123-8968-8EAD905B9A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A6D70ACE-821C-4ED1-B81A-1F6A433302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F1B98FF3-415E-4277-8621-DA0F8CA9D0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2A085-3A82-416B-9A97-C73BC0289E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1"/>
          <p:cNvGrpSpPr>
            <a:grpSpLocks/>
          </p:cNvGrpSpPr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 userDrawn="1"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 userDrawn="1"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 userDrawn="1"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 userDrawn="1"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 userDrawn="1"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 userDrawn="1"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 userDrawn="1"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 userDrawn="1"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 userDrawn="1"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 userDrawn="1"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 userDrawn="1"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 userDrawn="1"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844824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" name="Group 206"/>
          <p:cNvGrpSpPr>
            <a:grpSpLocks/>
          </p:cNvGrpSpPr>
          <p:nvPr/>
        </p:nvGrpSpPr>
        <p:grpSpPr bwMode="auto">
          <a:xfrm>
            <a:off x="-71470" y="-357214"/>
            <a:ext cx="9215438" cy="6508750"/>
            <a:chOff x="-45" y="-180"/>
            <a:chExt cx="5805" cy="4100"/>
          </a:xfrm>
        </p:grpSpPr>
        <p:sp>
          <p:nvSpPr>
            <p:cNvPr id="26" name="Line 192"/>
            <p:cNvSpPr>
              <a:spLocks noChangeShapeType="1"/>
            </p:cNvSpPr>
            <p:nvPr userDrawn="1"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 userDrawn="1"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 flipH="1">
              <a:off x="-45" y="-18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 userDrawn="1"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 userDrawn="1"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 userDrawn="1"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 userDrawn="1"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30466BE2-E008-476D-AF8E-741B1170BB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65" descr="标题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395536" y="260648"/>
            <a:ext cx="8501090" cy="857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6384949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592933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5884883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5959496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6357958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4" name="Rectangle 176"/>
          <p:cNvSpPr>
            <a:spLocks noChangeArrowheads="1"/>
          </p:cNvSpPr>
          <p:nvPr userDrawn="1"/>
        </p:nvSpPr>
        <p:spPr bwMode="gray">
          <a:xfrm>
            <a:off x="4065587" y="6357958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A2E2BA9F-2BA8-4266-9FF3-8B36D967D1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72" name="组合 76"/>
          <p:cNvGrpSpPr>
            <a:grpSpLocks/>
          </p:cNvGrpSpPr>
          <p:nvPr userDrawn="1"/>
        </p:nvGrpSpPr>
        <p:grpSpPr bwMode="auto">
          <a:xfrm>
            <a:off x="5067300" y="0"/>
            <a:ext cx="4076700" cy="939800"/>
            <a:chOff x="5067300" y="5918200"/>
            <a:chExt cx="4076700" cy="939800"/>
          </a:xfrm>
        </p:grpSpPr>
        <p:sp>
          <p:nvSpPr>
            <p:cNvPr id="7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86" name="组合 76"/>
          <p:cNvGrpSpPr>
            <a:grpSpLocks/>
          </p:cNvGrpSpPr>
          <p:nvPr userDrawn="1"/>
        </p:nvGrpSpPr>
        <p:grpSpPr bwMode="auto">
          <a:xfrm>
            <a:off x="0" y="0"/>
            <a:ext cx="4076700" cy="939800"/>
            <a:chOff x="5067300" y="5918200"/>
            <a:chExt cx="4076700" cy="939800"/>
          </a:xfrm>
        </p:grpSpPr>
        <p:sp>
          <p:nvSpPr>
            <p:cNvPr id="87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8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9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0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1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2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94" name="组合 76"/>
          <p:cNvGrpSpPr>
            <a:grpSpLocks/>
          </p:cNvGrpSpPr>
          <p:nvPr userDrawn="1"/>
        </p:nvGrpSpPr>
        <p:grpSpPr bwMode="auto">
          <a:xfrm>
            <a:off x="995366" y="0"/>
            <a:ext cx="4076700" cy="939800"/>
            <a:chOff x="5067300" y="5918200"/>
            <a:chExt cx="4076700" cy="939800"/>
          </a:xfrm>
        </p:grpSpPr>
        <p:sp>
          <p:nvSpPr>
            <p:cNvPr id="95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6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7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8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9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0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101" name="组合 76"/>
          <p:cNvGrpSpPr>
            <a:grpSpLocks/>
          </p:cNvGrpSpPr>
          <p:nvPr userDrawn="1"/>
        </p:nvGrpSpPr>
        <p:grpSpPr bwMode="auto">
          <a:xfrm>
            <a:off x="4071934" y="-24"/>
            <a:ext cx="4076700" cy="939800"/>
            <a:chOff x="5067300" y="5918200"/>
            <a:chExt cx="4076700" cy="939800"/>
          </a:xfrm>
        </p:grpSpPr>
        <p:sp>
          <p:nvSpPr>
            <p:cNvPr id="10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3649AB23-127B-48EC-801F-EA2A648948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7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8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9" name="组合 64"/>
            <p:cNvGrpSpPr>
              <a:grpSpLocks/>
            </p:cNvGrpSpPr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40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7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8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1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5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2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3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2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3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4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9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1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2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8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9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1593876F-4E3E-4F79-8CBC-2AD2F52DB9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28" Type="http://schemas.openxmlformats.org/officeDocument/2006/relationships/image" Target="../media/image7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Relationship Id="rId27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5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6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7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8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9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0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2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4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5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7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8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0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" name="组合 86"/>
          <p:cNvGrpSpPr>
            <a:grpSpLocks/>
          </p:cNvGrpSpPr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66" name="图片 65" descr="标题.jpg"/>
            <p:cNvPicPr>
              <a:picLocks noChangeAspect="1"/>
            </p:cNvPicPr>
            <p:nvPr userDrawn="1"/>
          </p:nvPicPr>
          <p:blipFill>
            <a:blip r:embed="rId2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1088" name="组合 64"/>
            <p:cNvGrpSpPr>
              <a:grpSpLocks/>
            </p:cNvGrpSpPr>
            <p:nvPr userDrawn="1"/>
          </p:nvGrpSpPr>
          <p:grpSpPr bwMode="auto">
            <a:xfrm>
              <a:off x="-1588" y="-26988"/>
              <a:ext cx="1287463" cy="1674813"/>
              <a:chOff x="-1588" y="-26988"/>
              <a:chExt cx="1158876" cy="1508126"/>
            </a:xfrm>
          </p:grpSpPr>
          <p:grpSp>
            <p:nvGrpSpPr>
              <p:cNvPr id="1089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1100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2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1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2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0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1096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2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4" name="Freeform 200"/>
                <p:cNvSpPr>
                  <a:spLocks/>
                </p:cNvSpPr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2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1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1092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2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7" name="Freeform 203"/>
                <p:cNvSpPr>
                  <a:spLocks/>
                </p:cNvSpPr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2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95413" y="409575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8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3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8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7" name="组合 76"/>
          <p:cNvGrpSpPr>
            <a:grpSpLocks/>
          </p:cNvGrpSpPr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71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2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9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1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3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8" name="组合 75"/>
          <p:cNvGrpSpPr>
            <a:grpSpLocks/>
          </p:cNvGrpSpPr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9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2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7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785813" y="1500188"/>
            <a:ext cx="7929562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0" r:id="rId2"/>
    <p:sldLayoutId id="2147483664" r:id="rId3"/>
    <p:sldLayoutId id="2147483669" r:id="rId4"/>
    <p:sldLayoutId id="2147483677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84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9" r:id="rId19"/>
    <p:sldLayoutId id="2147483683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2.jp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2.jp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32.jp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4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g"/><Relationship Id="rId5" Type="http://schemas.openxmlformats.org/officeDocument/2006/relationships/image" Target="../media/image32.jp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32.jp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32.jp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32.jp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32.jp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32.jp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4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g"/><Relationship Id="rId5" Type="http://schemas.openxmlformats.org/officeDocument/2006/relationships/image" Target="../media/image32.jp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4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3.jp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7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6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6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jpg"/><Relationship Id="rId5" Type="http://schemas.openxmlformats.org/officeDocument/2006/relationships/image" Target="../media/image67.jpg"/><Relationship Id="rId4" Type="http://schemas.openxmlformats.org/officeDocument/2006/relationships/image" Target="../media/image7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jpeg"/><Relationship Id="rId5" Type="http://schemas.openxmlformats.org/officeDocument/2006/relationships/image" Target="../media/image92.png"/><Relationship Id="rId4" Type="http://schemas.openxmlformats.org/officeDocument/2006/relationships/image" Target="../media/image81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80.jpg"/><Relationship Id="rId7" Type="http://schemas.openxmlformats.org/officeDocument/2006/relationships/image" Target="../media/image8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jpeg"/><Relationship Id="rId5" Type="http://schemas.openxmlformats.org/officeDocument/2006/relationships/image" Target="../media/image92.png"/><Relationship Id="rId4" Type="http://schemas.openxmlformats.org/officeDocument/2006/relationships/image" Target="../media/image8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8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ov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"/>
          <p:cNvSpPr>
            <a:spLocks noGrp="1" noChangeArrowheads="1"/>
          </p:cNvSpPr>
          <p:nvPr>
            <p:ph type="subTitle" idx="4294967295"/>
          </p:nvPr>
        </p:nvSpPr>
        <p:spPr>
          <a:xfrm>
            <a:off x="2123728" y="4581128"/>
            <a:ext cx="5571728" cy="438318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None/>
            </a:pP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王石平，教授</a:t>
            </a:r>
            <a:r>
              <a:rPr lang="en-US" altLang="zh-CN" b="1" dirty="0">
                <a:solidFill>
                  <a:srgbClr val="0033CC"/>
                </a:solidFill>
                <a:ea typeface="楷体_GB2312"/>
                <a:cs typeface="楷体_GB2312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博导</a:t>
            </a:r>
            <a:r>
              <a:rPr lang="en-US" altLang="zh-CN" b="1" dirty="0">
                <a:solidFill>
                  <a:srgbClr val="0033CC"/>
                </a:solidFill>
                <a:ea typeface="楷体_GB2312"/>
                <a:cs typeface="楷体_GB2312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旗山学者</a:t>
            </a:r>
            <a:endParaRPr lang="en-NZ" altLang="zh-CN" b="1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  <a:buNone/>
            </a:pPr>
            <a:endParaRPr lang="en-NZ" altLang="zh-CN" b="1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sz="3200" dirty="0">
              <a:ea typeface="楷体_GB2312"/>
              <a:cs typeface="楷体_GB2312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786135" y="2023086"/>
            <a:ext cx="5571728" cy="2057400"/>
          </a:xfrm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1" hangingPunct="1"/>
            <a:r>
              <a:rPr lang="zh-CN" altLang="en-US" dirty="0"/>
              <a:t>   第十讲 损失函数与优化</a:t>
            </a:r>
            <a:endParaRPr lang="en-US" altLang="zh-CN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4CFD90-38AA-4995-8B04-6053BC43C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60" y="0"/>
            <a:ext cx="1788079" cy="180000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D7DC25C9-0AAF-4752-B830-934A86320E6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23728" y="5242532"/>
            <a:ext cx="5571728" cy="438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zh-CN" altLang="en-US" b="1" kern="0" dirty="0">
                <a:solidFill>
                  <a:srgbClr val="0033CC"/>
                </a:solidFill>
                <a:ea typeface="楷体_GB2312"/>
                <a:cs typeface="楷体_GB2312"/>
              </a:rPr>
              <a:t>数学与计算机科学学院</a:t>
            </a:r>
            <a:endParaRPr lang="en-NZ" altLang="zh-CN" b="1" kern="0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b="0" kern="0" dirty="0">
              <a:ea typeface="楷体_GB2312"/>
              <a:cs typeface="楷体_GB231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08DAE9-0792-4053-A459-58F161951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r="20686"/>
          <a:stretch/>
        </p:blipFill>
        <p:spPr>
          <a:xfrm>
            <a:off x="5868144" y="5903936"/>
            <a:ext cx="3240361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204937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损失函数会告诉我们当前分类器有多好</a:t>
                </a:r>
                <a:r>
                  <a:rPr lang="en-US" altLang="zh-CN" sz="2800" dirty="0">
                    <a:latin typeface="+mn-ea"/>
                  </a:rPr>
                  <a:t>.</a:t>
                </a:r>
              </a:p>
              <a:p>
                <a:pPr algn="just"/>
                <a:r>
                  <a:rPr lang="zh-CN" altLang="en-US" sz="2800" dirty="0">
                    <a:latin typeface="+mn-ea"/>
                  </a:rPr>
                  <a:t>给定一组数据集实例</a:t>
                </a:r>
                <a:endParaRPr lang="en-US" altLang="zh-CN" sz="2800" dirty="0">
                  <a:latin typeface="+mn-ea"/>
                </a:endParaRPr>
              </a:p>
              <a:p>
                <a:pPr algn="just"/>
                <a:r>
                  <a:rPr lang="zh-CN" altLang="en-US" sz="2800" dirty="0">
                    <a:latin typeface="+mn-ea"/>
                  </a:rPr>
                  <a:t>这里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图像，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+mn-ea"/>
                  </a:rPr>
                  <a:t>是真实标签</a:t>
                </a:r>
                <a:r>
                  <a:rPr lang="en-US" altLang="zh-CN" sz="2800" dirty="0">
                    <a:latin typeface="+mn-ea"/>
                  </a:rPr>
                  <a:t>.</a:t>
                </a:r>
              </a:p>
              <a:p>
                <a:pPr algn="just"/>
                <a:r>
                  <a:rPr lang="zh-CN" altLang="en-US" sz="2800" dirty="0">
                    <a:latin typeface="+mn-ea"/>
                  </a:rPr>
                  <a:t>那么数据集上的损失是实例上的损失总和：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2049376"/>
              </a:xfrm>
              <a:prstGeom prst="rect">
                <a:avLst/>
              </a:prstGeom>
              <a:blipFill>
                <a:blip r:embed="rId2"/>
                <a:stretch>
                  <a:fillRect l="-1151" t="-2967" b="-8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553681"/>
            <a:ext cx="3634929" cy="933293"/>
          </a:xfrm>
          <a:prstGeom prst="rect">
            <a:avLst/>
          </a:prstGeom>
        </p:spPr>
      </p:pic>
      <p:sp>
        <p:nvSpPr>
          <p:cNvPr id="23" name="文本框 12"/>
          <p:cNvSpPr txBox="1"/>
          <p:nvPr/>
        </p:nvSpPr>
        <p:spPr>
          <a:xfrm>
            <a:off x="6643287" y="4778906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139952" y="2212021"/>
                <a:ext cx="2042802" cy="55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2800">
                            <a:latin typeface="Cambria Math" panose="02040503050406030204" pitchFamily="18" charset="0"/>
                            <a:ea typeface="+mn-ea"/>
                          </a:rPr>
                          <m:t> {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80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800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800">
                            <a:latin typeface="Cambria Math" panose="02040503050406030204" pitchFamily="18" charset="0"/>
                            <a:ea typeface="+mn-ea"/>
                          </a:rPr>
                          <m:t>}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sz="280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800"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</m:sup>
                    </m:sSubSup>
                  </m:oMath>
                </a14:m>
                <a:r>
                  <a:rPr lang="en-US" altLang="zh-CN" sz="2800" dirty="0">
                    <a:latin typeface="+mn-ea"/>
                    <a:ea typeface="+mn-ea"/>
                  </a:rPr>
                  <a:t>.</a:t>
                </a:r>
                <a:endParaRPr lang="zh-CN" altLang="en-US" sz="2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212021"/>
                <a:ext cx="2042802" cy="552331"/>
              </a:xfrm>
              <a:prstGeom prst="rect">
                <a:avLst/>
              </a:prstGeom>
              <a:blipFill>
                <a:blip r:embed="rId4"/>
                <a:stretch>
                  <a:fillRect t="-12222" r="-1791" b="-2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938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212138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给定一组数据集实例         </a:t>
                </a:r>
                <a:r>
                  <a:rPr lang="en-US" altLang="zh-CN" sz="2800" dirty="0">
                    <a:latin typeface="+mn-ea"/>
                  </a:rPr>
                  <a:t>.</a:t>
                </a:r>
              </a:p>
              <a:p>
                <a:pPr algn="just"/>
                <a:r>
                  <a:rPr lang="zh-CN" altLang="en-US" sz="2800" dirty="0">
                    <a:latin typeface="+mn-ea"/>
                  </a:rPr>
                  <a:t>这里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图像，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+mn-ea"/>
                  </a:rPr>
                  <a:t>是真实标签</a:t>
                </a:r>
                <a:r>
                  <a:rPr lang="en-US" altLang="zh-CN" sz="2800" dirty="0">
                    <a:latin typeface="+mn-ea"/>
                  </a:rPr>
                  <a:t>.</a:t>
                </a:r>
              </a:p>
              <a:p>
                <a:pPr algn="just"/>
                <a:r>
                  <a:rPr lang="zh-CN" altLang="en-US" sz="2800" dirty="0">
                    <a:latin typeface="+mn-ea"/>
                  </a:rPr>
                  <a:t>使用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+mn-ea"/>
                  </a:rPr>
                  <a:t>来代替</a:t>
                </a:r>
                <a:r>
                  <a:rPr lang="en-US" altLang="zh-CN" sz="2800" dirty="0">
                    <a:latin typeface="+mn-ea"/>
                  </a:rPr>
                  <a:t>.</a:t>
                </a:r>
              </a:p>
              <a:p>
                <a:pPr algn="just"/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2800" dirty="0">
                    <a:latin typeface="+mn-ea"/>
                  </a:rPr>
                  <a:t>的损失函数如下：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2121384"/>
              </a:xfrm>
              <a:prstGeom prst="rect">
                <a:avLst/>
              </a:prstGeom>
              <a:blipFill>
                <a:blip r:embed="rId2"/>
                <a:stretch>
                  <a:fillRect l="-1381" t="-2874"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12"/>
          <p:cNvSpPr txBox="1"/>
          <p:nvPr/>
        </p:nvSpPr>
        <p:spPr>
          <a:xfrm>
            <a:off x="4766568" y="4853838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067944" y="1694667"/>
                <a:ext cx="1969065" cy="55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altLang="zh-CN" sz="2800">
                              <a:latin typeface="Cambria Math" panose="02040503050406030204" pitchFamily="18" charset="0"/>
                              <a:ea typeface="+mn-ea"/>
                            </a:rPr>
                            <m:t> {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+mn-ea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+mn-ea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800">
                                  <a:latin typeface="Cambria Math" panose="02040503050406030204" pitchFamily="18" charset="0"/>
                                  <a:ea typeface="+mn-ea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800">
                              <a:latin typeface="Cambria Math" panose="02040503050406030204" pitchFamily="18" charset="0"/>
                              <a:ea typeface="+mn-ea"/>
                            </a:rPr>
                            <m:t>}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  <m:r>
                            <a:rPr lang="en-US" altLang="zh-CN" sz="2800">
                              <a:latin typeface="Cambria Math" panose="02040503050406030204" pitchFamily="18" charset="0"/>
                              <a:ea typeface="+mn-ea"/>
                            </a:rPr>
                            <m:t>=</m:t>
                          </m:r>
                          <m:r>
                            <a:rPr lang="en-US" altLang="zh-CN" sz="280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800">
                              <a:latin typeface="Cambria Math" panose="02040503050406030204" pitchFamily="18" charset="0"/>
                              <a:ea typeface="+mn-ea"/>
                            </a:rPr>
                            <m:t>𝑵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694667"/>
                <a:ext cx="1969065" cy="552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1" y="4266241"/>
            <a:ext cx="3604846" cy="14829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295" y="3883775"/>
            <a:ext cx="3581400" cy="22479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67336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假设有三个训练样本，有三个类，经过训练学习得到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以后，分数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  <a:blipFill>
                <a:blip r:embed="rId2"/>
                <a:stretch>
                  <a:fillRect l="-1151" t="-6329" r="-1535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79512" y="2852936"/>
            <a:ext cx="6157933" cy="2850283"/>
            <a:chOff x="257370" y="2937962"/>
            <a:chExt cx="6157933" cy="3375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37963"/>
              <a:ext cx="1440160" cy="12092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937962"/>
              <a:ext cx="1512168" cy="12092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324" y="2937962"/>
              <a:ext cx="1531979" cy="1209298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57370" y="429309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57370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7370" y="5733256"/>
              <a:ext cx="858246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603686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367882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273287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603685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367881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273287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03685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367881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273287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04272" y="5821225"/>
            <a:ext cx="1199375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1525826" y="5828419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403647" y="3993580"/>
            <a:ext cx="1008113" cy="238774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5" name="图片 2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20000" y="3960000"/>
            <a:ext cx="2880000" cy="1800000"/>
          </a:xfrm>
          <a:prstGeom prst="rect">
            <a:avLst/>
          </a:prstGeom>
        </p:spPr>
      </p:pic>
      <p:sp>
        <p:nvSpPr>
          <p:cNvPr id="26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63021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假设有三个训练样本，有三个类，经过训练学习得到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以后，分数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  <a:blipFill>
                <a:blip r:embed="rId2"/>
                <a:stretch>
                  <a:fillRect l="-1151" t="-6329" r="-1535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79512" y="2852936"/>
            <a:ext cx="6157933" cy="2850283"/>
            <a:chOff x="257370" y="2937962"/>
            <a:chExt cx="6157933" cy="3375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37963"/>
              <a:ext cx="1440160" cy="12092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937962"/>
              <a:ext cx="1512168" cy="12092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324" y="2937962"/>
              <a:ext cx="1531979" cy="1209298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57370" y="429309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57370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7370" y="5733256"/>
              <a:ext cx="858246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603686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367882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273287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603685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367881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273287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03685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367881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273287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04272" y="5821225"/>
            <a:ext cx="1199375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3402442" y="5761998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3146380" y="3932815"/>
            <a:ext cx="1008113" cy="238774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图片 2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20000" y="3960000"/>
            <a:ext cx="2880000" cy="1800000"/>
          </a:xfrm>
          <a:prstGeom prst="rect">
            <a:avLst/>
          </a:prstGeom>
        </p:spPr>
      </p:pic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37707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假设有三个训练样本，有三个类，经过训练学习得到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以后，分数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  <a:blipFill>
                <a:blip r:embed="rId2"/>
                <a:stretch>
                  <a:fillRect l="-1151" t="-6329" r="-1535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79512" y="2852936"/>
            <a:ext cx="6157933" cy="2850283"/>
            <a:chOff x="257370" y="2937962"/>
            <a:chExt cx="6157933" cy="3375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37963"/>
              <a:ext cx="1440160" cy="12092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937962"/>
              <a:ext cx="1512168" cy="12092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324" y="2937962"/>
              <a:ext cx="1531979" cy="1209298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57370" y="429309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57370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7370" y="5733256"/>
              <a:ext cx="858246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603686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367882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273287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603685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367881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273287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03685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367881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273287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04272" y="5821225"/>
            <a:ext cx="1199375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5076056" y="5755656"/>
            <a:ext cx="955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12.9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5022994" y="3926473"/>
            <a:ext cx="1008113" cy="238774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7" name="图片 2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20000" y="3960000"/>
            <a:ext cx="2880000" cy="1800000"/>
          </a:xfrm>
          <a:prstGeom prst="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422467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假设有三个训练样本，有三个类，经过训练学习得到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以后，分数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  <a:blipFill>
                <a:blip r:embed="rId2"/>
                <a:stretch>
                  <a:fillRect l="-1151" t="-6329" r="-1535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79512" y="2852936"/>
            <a:ext cx="6157933" cy="2850283"/>
            <a:chOff x="257370" y="2937962"/>
            <a:chExt cx="6157933" cy="3375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37963"/>
              <a:ext cx="1440160" cy="12092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937962"/>
              <a:ext cx="1512168" cy="12092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324" y="2937962"/>
              <a:ext cx="1531979" cy="1209298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57370" y="429309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57370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7370" y="5733256"/>
              <a:ext cx="858246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603686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367882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273287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603685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367881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273287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03685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367881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273287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04272" y="5821225"/>
            <a:ext cx="1199375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5152738" y="5827226"/>
            <a:ext cx="955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12.9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3479124" y="5833568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649841" y="5827226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88" y="5139310"/>
            <a:ext cx="2042652" cy="5088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69" y="4146657"/>
            <a:ext cx="3313972" cy="35527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107262" y="465184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2E3033"/>
                </a:solidFill>
                <a:latin typeface="Arial" panose="020B0604020202020204" pitchFamily="34" charset="0"/>
              </a:rPr>
              <a:t>整个数据集的损失是平均的</a:t>
            </a:r>
            <a:endParaRPr lang="zh-CN" altLang="en-US" dirty="0"/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>
          <a:xfrm>
            <a:off x="6149079" y="5833568"/>
            <a:ext cx="2994921" cy="10244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= (2.9+0+12.9)/3</a:t>
            </a:r>
          </a:p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= 5.27</a:t>
            </a: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1145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假设有三个训练样本，有三个类，经过训练学习得到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以后，分数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  <a:blipFill>
                <a:blip r:embed="rId2"/>
                <a:stretch>
                  <a:fillRect l="-1151" t="-6329" r="-1535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79512" y="2852936"/>
            <a:ext cx="6157933" cy="2850283"/>
            <a:chOff x="257370" y="2937962"/>
            <a:chExt cx="6157933" cy="3375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37963"/>
              <a:ext cx="1440160" cy="12092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937962"/>
              <a:ext cx="1512168" cy="12092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324" y="2937962"/>
              <a:ext cx="1531979" cy="1209298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57370" y="429309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57370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7370" y="5733256"/>
              <a:ext cx="858246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603686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367882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273287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603685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367881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273287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03685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367881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273287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04272" y="5821225"/>
            <a:ext cx="1199375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5152738" y="5827226"/>
            <a:ext cx="955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12.9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3479124" y="5833568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649841" y="5827226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4" y="4150036"/>
            <a:ext cx="3199327" cy="35527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 bwMode="auto">
          <a:xfrm>
            <a:off x="5868144" y="4045888"/>
            <a:ext cx="3203108" cy="54074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5849686" y="4741773"/>
            <a:ext cx="3402834" cy="5804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问题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：如果汽车的分数稍微改变一下，那么损失函数会发生什么变化？</a:t>
            </a: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5868144" y="5474983"/>
            <a:ext cx="3294314" cy="5804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答：不会变化。</a:t>
            </a: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472810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假设有三个训练样本，有三个类，经过训练学习得到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以后，分数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  <a:blipFill>
                <a:blip r:embed="rId2"/>
                <a:stretch>
                  <a:fillRect l="-1151" t="-6329" r="-1535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79512" y="2852936"/>
            <a:ext cx="6157933" cy="2850283"/>
            <a:chOff x="257370" y="2937962"/>
            <a:chExt cx="6157933" cy="3375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37963"/>
              <a:ext cx="1440160" cy="12092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937962"/>
              <a:ext cx="1512168" cy="12092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324" y="2937962"/>
              <a:ext cx="1531979" cy="1209298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57370" y="429309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57370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7370" y="5733256"/>
              <a:ext cx="858246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603686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367882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273287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603685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367881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273287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03685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367881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273287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04272" y="5821225"/>
            <a:ext cx="1199375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5152738" y="5827226"/>
            <a:ext cx="955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12.9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3479124" y="5833568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649841" y="5827226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4" y="4150036"/>
            <a:ext cx="3199327" cy="35527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 bwMode="auto">
          <a:xfrm>
            <a:off x="5868144" y="4045888"/>
            <a:ext cx="3203108" cy="54074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5849686" y="4741773"/>
            <a:ext cx="3294314" cy="5804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问题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：这个损失函数的最大最小值可能是多少？</a:t>
            </a: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5868144" y="5474983"/>
            <a:ext cx="3294314" cy="5804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答：</a:t>
            </a:r>
            <a:r>
              <a:rPr lang="en-US" altLang="zh-CN" sz="1400" dirty="0">
                <a:solidFill>
                  <a:srgbClr val="0000FF"/>
                </a:solidFill>
                <a:latin typeface="+mn-ea"/>
              </a:rPr>
              <a:t>0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，无穷大。</a:t>
            </a: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982320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假设有三个训练样本，有三个类，经过训练学习得到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以后，分数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  <a:blipFill>
                <a:blip r:embed="rId2"/>
                <a:stretch>
                  <a:fillRect l="-1151" t="-6329" r="-1535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79512" y="2852936"/>
            <a:ext cx="6157933" cy="2850283"/>
            <a:chOff x="257370" y="2937962"/>
            <a:chExt cx="6157933" cy="3375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37963"/>
              <a:ext cx="1440160" cy="12092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937962"/>
              <a:ext cx="1512168" cy="12092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324" y="2937962"/>
              <a:ext cx="1531979" cy="1209298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57370" y="429309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57370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7370" y="5733256"/>
              <a:ext cx="858246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603686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367882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273287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603685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367881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273287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03685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367881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273287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04272" y="5821225"/>
            <a:ext cx="1199375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5152738" y="5827226"/>
            <a:ext cx="955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12.9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3479124" y="5833568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649841" y="5827226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4" y="4150036"/>
            <a:ext cx="3199327" cy="35527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 bwMode="auto">
          <a:xfrm>
            <a:off x="5868144" y="4045888"/>
            <a:ext cx="3203108" cy="54074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5849686" y="4741773"/>
            <a:ext cx="3294314" cy="7332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问题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：在初始化的时候如果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比较小导致所有的分数都很接近并几乎接近于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，那么损失将会如何变化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？</a:t>
            </a: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5868144" y="5474983"/>
            <a:ext cx="3294314" cy="5804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答：分类数目</a:t>
            </a:r>
            <a:r>
              <a:rPr lang="en-US" altLang="zh-CN" sz="1400" dirty="0">
                <a:solidFill>
                  <a:srgbClr val="0000FF"/>
                </a:solidFill>
                <a:latin typeface="+mn-ea"/>
              </a:rPr>
              <a:t>-1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。</a:t>
            </a: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301466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假设有三个训练样本，有三个类，经过训练学习得到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以后，分数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  <a:blipFill>
                <a:blip r:embed="rId2"/>
                <a:stretch>
                  <a:fillRect l="-1151" t="-6329" r="-1535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79512" y="2852936"/>
            <a:ext cx="6157933" cy="2850283"/>
            <a:chOff x="257370" y="2937962"/>
            <a:chExt cx="6157933" cy="3375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37963"/>
              <a:ext cx="1440160" cy="12092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937962"/>
              <a:ext cx="1512168" cy="12092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324" y="2937962"/>
              <a:ext cx="1531979" cy="1209298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57370" y="429309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57370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7370" y="5733256"/>
              <a:ext cx="858246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603686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367882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273287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603685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367881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273287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03685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367881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273287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04272" y="5821225"/>
            <a:ext cx="1199375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5152738" y="5827226"/>
            <a:ext cx="955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12.9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3479124" y="5833568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649841" y="5827226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4" y="4150036"/>
            <a:ext cx="3199327" cy="35527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 bwMode="auto">
          <a:xfrm>
            <a:off x="5868144" y="4045888"/>
            <a:ext cx="3203108" cy="54074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"/>
              <p:cNvSpPr txBox="1">
                <a:spLocks noChangeArrowheads="1"/>
              </p:cNvSpPr>
              <p:nvPr/>
            </p:nvSpPr>
            <p:spPr>
              <a:xfrm>
                <a:off x="5849686" y="4741773"/>
                <a:ext cx="3294314" cy="73321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just">
                  <a:buNone/>
                </a:pPr>
                <a:r>
                  <a:rPr lang="zh-CN" altLang="en-US" sz="1400" dirty="0">
                    <a:solidFill>
                      <a:srgbClr val="0000FF"/>
                    </a:solidFill>
                    <a:latin typeface="+mn-ea"/>
                  </a:rPr>
                  <a:t>问题</a:t>
                </a:r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400" dirty="0">
                    <a:solidFill>
                      <a:srgbClr val="0000FF"/>
                    </a:solidFill>
                    <a:latin typeface="+mn-ea"/>
                  </a:rPr>
                  <a:t>：如果把所有的分数都加和</a:t>
                </a:r>
                <a:r>
                  <a:rPr lang="en-US" altLang="zh-CN" sz="1400" dirty="0">
                    <a:solidFill>
                      <a:srgbClr val="0000FF"/>
                    </a:solidFill>
                    <a:latin typeface="+mn-ea"/>
                  </a:rPr>
                  <a:t>(</a:t>
                </a:r>
                <a:r>
                  <a:rPr lang="zh-CN" altLang="en-US" sz="1400" dirty="0">
                    <a:solidFill>
                      <a:srgbClr val="0000FF"/>
                    </a:solidFill>
                    <a:latin typeface="+mn-ea"/>
                  </a:rPr>
                  <a:t>包括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1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400" dirty="0">
                    <a:solidFill>
                      <a:srgbClr val="0000FF"/>
                    </a:solidFill>
                    <a:latin typeface="+mn-ea"/>
                  </a:rPr>
                  <a:t>)</a:t>
                </a:r>
                <a:r>
                  <a:rPr lang="zh-CN" altLang="en-US" sz="1400" dirty="0">
                    <a:solidFill>
                      <a:srgbClr val="0000FF"/>
                    </a:solidFill>
                    <a:latin typeface="+mn-ea"/>
                  </a:rPr>
                  <a:t>会发生什么？</a:t>
                </a:r>
                <a:endParaRPr lang="en-US" altLang="zh-CN" sz="1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86" y="4741773"/>
                <a:ext cx="3294314" cy="733210"/>
              </a:xfrm>
              <a:prstGeom prst="rect">
                <a:avLst/>
              </a:prstGeom>
              <a:blipFill>
                <a:blip r:embed="rId7"/>
                <a:stretch>
                  <a:fillRect l="-556" t="-2500" r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5868144" y="5474983"/>
            <a:ext cx="3294314" cy="5804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答：损失函数增加了</a:t>
            </a:r>
            <a:r>
              <a:rPr lang="en-US" altLang="zh-CN" sz="1400" dirty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。</a:t>
            </a: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08367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15616" y="2276872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问题回顾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优化理论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理论总结</a:t>
            </a:r>
            <a:endParaRPr lang="en-NZ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纲要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448312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假设有三个训练样本，有三个类，经过训练学习得到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以后，分数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  <a:blipFill>
                <a:blip r:embed="rId2"/>
                <a:stretch>
                  <a:fillRect l="-1151" t="-6329" r="-1535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79512" y="2852936"/>
            <a:ext cx="6157933" cy="2850283"/>
            <a:chOff x="257370" y="2937962"/>
            <a:chExt cx="6157933" cy="3375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37963"/>
              <a:ext cx="1440160" cy="12092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937962"/>
              <a:ext cx="1512168" cy="12092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324" y="2937962"/>
              <a:ext cx="1531979" cy="1209298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57370" y="429309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57370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7370" y="5733256"/>
              <a:ext cx="858246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603686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367882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273287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603685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367881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273287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03685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367881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273287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04272" y="5821225"/>
            <a:ext cx="1199375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5152738" y="5827226"/>
            <a:ext cx="955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12.9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3479124" y="5833568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649841" y="5827226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4" y="4150036"/>
            <a:ext cx="3199327" cy="35527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 bwMode="auto">
          <a:xfrm>
            <a:off x="5868144" y="4045888"/>
            <a:ext cx="3203108" cy="54074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5849686" y="4741773"/>
            <a:ext cx="3294314" cy="7332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问题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：如果把用均值代替求和？</a:t>
            </a: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5868144" y="5474983"/>
            <a:ext cx="3294314" cy="5804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答：不会改变。</a:t>
            </a: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74092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假设有三个训练样本，有三个类，经过训练学习得到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以后，分数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  <a:blipFill>
                <a:blip r:embed="rId2"/>
                <a:stretch>
                  <a:fillRect l="-1151" t="-6329" r="-1535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79512" y="2852936"/>
            <a:ext cx="6157933" cy="2850283"/>
            <a:chOff x="257370" y="2937962"/>
            <a:chExt cx="6157933" cy="3375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37963"/>
              <a:ext cx="1440160" cy="12092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937962"/>
              <a:ext cx="1512168" cy="12092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324" y="2937962"/>
              <a:ext cx="1531979" cy="1209298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57370" y="429309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57370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7370" y="5733256"/>
              <a:ext cx="858246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603686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367882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273287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603685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367881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273287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03685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367881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273287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204272" y="5821225"/>
            <a:ext cx="1199375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5152738" y="5827226"/>
            <a:ext cx="955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12.9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3479124" y="5833568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649841" y="5827226"/>
            <a:ext cx="752051" cy="4864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4" y="4150036"/>
            <a:ext cx="3199327" cy="35527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 bwMode="auto">
          <a:xfrm>
            <a:off x="5868144" y="4045888"/>
            <a:ext cx="3203108" cy="54074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5849686" y="4741773"/>
            <a:ext cx="3294314" cy="7332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问题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：如果用下面的式子，还是一样的问题吗？</a:t>
            </a: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5868144" y="5769520"/>
            <a:ext cx="3294314" cy="58047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答：完全不同的方法。</a:t>
            </a: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80" y="5326942"/>
            <a:ext cx="2990745" cy="353635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35499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3396" y="1739664"/>
            <a:ext cx="7945628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sz="2800" dirty="0">
                <a:latin typeface="+mn-ea"/>
              </a:rPr>
              <a:t>问题</a:t>
            </a:r>
            <a:endParaRPr lang="en-US" altLang="zh-CN" sz="2800" dirty="0">
              <a:latin typeface="+mn-ea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98" y="2530077"/>
            <a:ext cx="1942424" cy="411209"/>
          </a:xfrm>
          <a:prstGeom prst="rect">
            <a:avLst/>
          </a:prstGeom>
        </p:spPr>
      </p:pic>
      <p:sp>
        <p:nvSpPr>
          <p:cNvPr id="11" name="文本框 12"/>
          <p:cNvSpPr txBox="1"/>
          <p:nvPr/>
        </p:nvSpPr>
        <p:spPr>
          <a:xfrm>
            <a:off x="6444208" y="2530077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34658"/>
            <a:ext cx="7197213" cy="508819"/>
          </a:xfrm>
          <a:prstGeom prst="rect">
            <a:avLst/>
          </a:prstGeom>
        </p:spPr>
      </p:pic>
      <p:sp>
        <p:nvSpPr>
          <p:cNvPr id="12" name="文本框 12"/>
          <p:cNvSpPr txBox="1"/>
          <p:nvPr/>
        </p:nvSpPr>
        <p:spPr>
          <a:xfrm>
            <a:off x="8234042" y="3335178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827584" y="5345360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Times New Roman" panose="02020603050405020304" pitchFamily="18" charset="0"/>
                  </a:rPr>
                  <a:t>不，</a:t>
                </a:r>
                <a:r>
                  <a:rPr lang="en-US" altLang="zh-CN" sz="2800" dirty="0">
                    <a:solidFill>
                      <a:srgbClr val="FF00FF"/>
                    </a:solidFill>
                    <a:latin typeface="Times New Roman" panose="02020603050405020304" pitchFamily="18" charset="0"/>
                  </a:rPr>
                  <a:t>2W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的时候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依旧可以成立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.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345360"/>
                <a:ext cx="7945628" cy="958991"/>
              </a:xfrm>
              <a:prstGeom prst="rect">
                <a:avLst/>
              </a:prstGeom>
              <a:blipFill>
                <a:blip r:embed="rId4"/>
                <a:stretch>
                  <a:fillRect l="-1381" t="-8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>
              <a:xfrm>
                <a:off x="785796" y="4292681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假设我们足够幸运找到了一个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:r>
                  <a:rPr lang="zh-CN" altLang="en-US" sz="2800" dirty="0">
                    <a:latin typeface="+mn-ea"/>
                  </a:rPr>
                  <a:t>那么这个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是唯一的吗？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96" y="4292681"/>
                <a:ext cx="7945628" cy="958991"/>
              </a:xfrm>
              <a:prstGeom prst="rect">
                <a:avLst/>
              </a:prstGeom>
              <a:blipFill>
                <a:blip r:embed="rId5"/>
                <a:stretch>
                  <a:fillRect l="-1151" t="-8280" r="-1535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59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3396" y="1739664"/>
            <a:ext cx="7945628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sz="2800" dirty="0">
                <a:latin typeface="+mn-ea"/>
              </a:rPr>
              <a:t>问题</a:t>
            </a:r>
            <a:endParaRPr lang="en-US" altLang="zh-CN" sz="2800" dirty="0">
              <a:latin typeface="+mn-ea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98" y="2530077"/>
            <a:ext cx="1942424" cy="411209"/>
          </a:xfrm>
          <a:prstGeom prst="rect">
            <a:avLst/>
          </a:prstGeom>
        </p:spPr>
      </p:pic>
      <p:sp>
        <p:nvSpPr>
          <p:cNvPr id="11" name="文本框 12"/>
          <p:cNvSpPr txBox="1"/>
          <p:nvPr/>
        </p:nvSpPr>
        <p:spPr>
          <a:xfrm>
            <a:off x="6444208" y="2530077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234658"/>
            <a:ext cx="7197213" cy="508819"/>
          </a:xfrm>
          <a:prstGeom prst="rect">
            <a:avLst/>
          </a:prstGeom>
        </p:spPr>
      </p:pic>
      <p:sp>
        <p:nvSpPr>
          <p:cNvPr id="12" name="文本框 12"/>
          <p:cNvSpPr txBox="1"/>
          <p:nvPr/>
        </p:nvSpPr>
        <p:spPr>
          <a:xfrm>
            <a:off x="8234042" y="3335178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827584" y="5345360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Times New Roman" panose="02020603050405020304" pitchFamily="18" charset="0"/>
                  </a:rPr>
                  <a:t>不，</a:t>
                </a:r>
                <a:r>
                  <a:rPr lang="en-US" altLang="zh-CN" sz="2800" dirty="0">
                    <a:solidFill>
                      <a:srgbClr val="FF00FF"/>
                    </a:solidFill>
                    <a:latin typeface="Times New Roman" panose="02020603050405020304" pitchFamily="18" charset="0"/>
                  </a:rPr>
                  <a:t>2W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的时候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</a:rPr>
                  <a:t>依旧可以成立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.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345360"/>
                <a:ext cx="7945628" cy="958991"/>
              </a:xfrm>
              <a:prstGeom prst="rect">
                <a:avLst/>
              </a:prstGeom>
              <a:blipFill>
                <a:blip r:embed="rId4"/>
                <a:stretch>
                  <a:fillRect l="-1381" t="-8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 txBox="1">
                <a:spLocks noChangeArrowheads="1"/>
              </p:cNvSpPr>
              <p:nvPr/>
            </p:nvSpPr>
            <p:spPr>
              <a:xfrm>
                <a:off x="785796" y="4292681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假设我们足够幸运找到了一个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800" dirty="0">
                    <a:latin typeface="+mn-ea"/>
                  </a:rPr>
                  <a:t>,</a:t>
                </a:r>
                <a:r>
                  <a:rPr lang="zh-CN" altLang="en-US" sz="2800" dirty="0">
                    <a:latin typeface="+mn-ea"/>
                  </a:rPr>
                  <a:t>那么这个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Times New Roman" panose="02020603050405020304" pitchFamily="18" charset="0"/>
                  </a:rPr>
                  <a:t>是唯一的吗？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96" y="4292681"/>
                <a:ext cx="7945628" cy="958991"/>
              </a:xfrm>
              <a:prstGeom prst="rect">
                <a:avLst/>
              </a:prstGeom>
              <a:blipFill>
                <a:blip r:embed="rId5"/>
                <a:stretch>
                  <a:fillRect l="-1151" t="-8280" r="-1535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880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多类别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SVM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3396" y="1739664"/>
            <a:ext cx="1850372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sz="2800" dirty="0">
                <a:latin typeface="+mn-ea"/>
              </a:rPr>
              <a:t>例如</a:t>
            </a:r>
            <a:endParaRPr lang="en-US" altLang="zh-CN" sz="2800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505" y="2353324"/>
            <a:ext cx="5832648" cy="3467627"/>
            <a:chOff x="179512" y="2852936"/>
            <a:chExt cx="6157933" cy="346762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774" y="2852937"/>
              <a:ext cx="1440160" cy="10211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966" y="2852936"/>
              <a:ext cx="1512168" cy="10211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466" y="2852936"/>
              <a:ext cx="1531979" cy="1021100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179512" y="3997176"/>
              <a:ext cx="752051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179512" y="4605193"/>
              <a:ext cx="752051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179512" y="5213209"/>
              <a:ext cx="858246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525828" y="3993580"/>
              <a:ext cx="752051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290024" y="3993580"/>
              <a:ext cx="752051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195429" y="3993580"/>
              <a:ext cx="752051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525827" y="4605193"/>
              <a:ext cx="752051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290023" y="4605193"/>
              <a:ext cx="752051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195429" y="4605193"/>
              <a:ext cx="752051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525827" y="5216806"/>
              <a:ext cx="934399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290023" y="5216806"/>
              <a:ext cx="752051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195429" y="5216806"/>
              <a:ext cx="837919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  <p:sp>
          <p:nvSpPr>
            <p:cNvPr id="23" name="Rectangle 3"/>
            <p:cNvSpPr txBox="1">
              <a:spLocks noChangeArrowheads="1"/>
            </p:cNvSpPr>
            <p:nvPr/>
          </p:nvSpPr>
          <p:spPr>
            <a:xfrm>
              <a:off x="204272" y="5821225"/>
              <a:ext cx="1321555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Losses</a:t>
              </a:r>
            </a:p>
          </p:txBody>
        </p:sp>
        <p:sp>
          <p:nvSpPr>
            <p:cNvPr id="24" name="Rectangle 3"/>
            <p:cNvSpPr txBox="1">
              <a:spLocks noChangeArrowheads="1"/>
            </p:cNvSpPr>
            <p:nvPr/>
          </p:nvSpPr>
          <p:spPr>
            <a:xfrm>
              <a:off x="3402442" y="5761998"/>
              <a:ext cx="752051" cy="486413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146380" y="3932815"/>
              <a:ext cx="1008113" cy="2387748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33" y="1916728"/>
            <a:ext cx="3199327" cy="355276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 bwMode="auto">
          <a:xfrm>
            <a:off x="5940153" y="1812580"/>
            <a:ext cx="3203108" cy="540744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153" y="2723875"/>
            <a:ext cx="3190248" cy="1540186"/>
          </a:xfrm>
          <a:prstGeom prst="rect">
            <a:avLst/>
          </a:prstGeom>
        </p:spPr>
      </p:pic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7082607" y="2353324"/>
            <a:ext cx="1850372" cy="45187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之前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6713242" y="4264061"/>
            <a:ext cx="1850372" cy="45187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变成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倍以后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254" y="4642699"/>
            <a:ext cx="3166746" cy="13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05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正则项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3396" y="1739664"/>
            <a:ext cx="1850372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sz="2800" dirty="0">
                <a:latin typeface="+mn-ea"/>
              </a:rPr>
              <a:t>例如</a:t>
            </a:r>
            <a:endParaRPr lang="en-US" altLang="zh-CN" sz="2800" dirty="0">
              <a:latin typeface="+mn-ea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50" y="2324439"/>
            <a:ext cx="6291470" cy="1371600"/>
          </a:xfrm>
          <a:prstGeom prst="rect">
            <a:avLst/>
          </a:prstGeom>
        </p:spPr>
      </p:pic>
      <p:sp>
        <p:nvSpPr>
          <p:cNvPr id="33" name="左大括号 32"/>
          <p:cNvSpPr/>
          <p:nvPr/>
        </p:nvSpPr>
        <p:spPr>
          <a:xfrm rot="16200000">
            <a:off x="4308436" y="1964372"/>
            <a:ext cx="599136" cy="3240360"/>
          </a:xfrm>
          <a:prstGeom prst="leftBrace">
            <a:avLst>
              <a:gd name="adj1" fmla="val 8333"/>
              <a:gd name="adj2" fmla="val 47703"/>
            </a:avLst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左大括号 33"/>
          <p:cNvSpPr/>
          <p:nvPr/>
        </p:nvSpPr>
        <p:spPr>
          <a:xfrm rot="16200000">
            <a:off x="6756217" y="2791737"/>
            <a:ext cx="599136" cy="1585631"/>
          </a:xfrm>
          <a:prstGeom prst="leftBrace">
            <a:avLst>
              <a:gd name="adj1" fmla="val 8333"/>
              <a:gd name="adj2" fmla="val 47703"/>
            </a:avLst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>
          <a:xfrm>
            <a:off x="3707904" y="3884121"/>
            <a:ext cx="1584176" cy="9605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数据损失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模型预测应该与训练数据匹配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6228184" y="3884121"/>
            <a:ext cx="2289198" cy="96054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正则项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模型应该是“简单的”，这样它就能在测试集上奏效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4" y="4364393"/>
            <a:ext cx="3384376" cy="2253059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4067944" y="5267639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Occam</a:t>
            </a:r>
            <a:r>
              <a:rPr lang="en-US" altLang="zh-CN" dirty="0"/>
              <a:t>’</a:t>
            </a:r>
            <a:r>
              <a:rPr lang="zh-CN" altLang="en-US" dirty="0"/>
              <a:t>s Razor: </a:t>
            </a:r>
          </a:p>
        </p:txBody>
      </p:sp>
      <p:sp>
        <p:nvSpPr>
          <p:cNvPr id="39" name="矩形 38"/>
          <p:cNvSpPr/>
          <p:nvPr/>
        </p:nvSpPr>
        <p:spPr>
          <a:xfrm>
            <a:off x="4067944" y="563697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dirty="0"/>
              <a:t>“</a:t>
            </a:r>
            <a:r>
              <a:rPr lang="zh-CN" altLang="en-US" dirty="0"/>
              <a:t>Among competing hypotheses, the simplest is the best</a:t>
            </a:r>
            <a:r>
              <a:rPr lang="en-US" altLang="zh-CN" dirty="0"/>
              <a:t>”</a:t>
            </a:r>
            <a:r>
              <a:rPr lang="zh-CN" altLang="en-US" dirty="0"/>
              <a:t> William of Ockham, 1285 - 1347</a:t>
            </a:r>
          </a:p>
        </p:txBody>
      </p:sp>
      <p:sp>
        <p:nvSpPr>
          <p:cNvPr id="40" name="文本框 12"/>
          <p:cNvSpPr txBox="1"/>
          <p:nvPr/>
        </p:nvSpPr>
        <p:spPr>
          <a:xfrm>
            <a:off x="8172400" y="2780928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75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正则项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3396" y="1739664"/>
            <a:ext cx="2282420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sz="2800" dirty="0">
                <a:latin typeface="+mn-ea"/>
              </a:rPr>
              <a:t>正则化项</a:t>
            </a:r>
            <a:endParaRPr lang="en-US" altLang="zh-CN" sz="2800" dirty="0">
              <a:latin typeface="+mn-ea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" y="2389010"/>
            <a:ext cx="8507578" cy="490118"/>
          </a:xfrm>
          <a:prstGeom prst="rect">
            <a:avLst/>
          </a:prstGeom>
        </p:spPr>
      </p:pic>
      <p:sp>
        <p:nvSpPr>
          <p:cNvPr id="14" name="文本框 12"/>
          <p:cNvSpPr txBox="1"/>
          <p:nvPr/>
        </p:nvSpPr>
        <p:spPr>
          <a:xfrm>
            <a:off x="8639944" y="2480180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7470576" y="2338384"/>
            <a:ext cx="1115616" cy="54074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 txBox="1">
                <a:spLocks noChangeArrowheads="1"/>
              </p:cNvSpPr>
              <p:nvPr/>
            </p:nvSpPr>
            <p:spPr>
              <a:xfrm>
                <a:off x="6287751" y="1630578"/>
                <a:ext cx="1584176" cy="96054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正则化能力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超参数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751" y="1630578"/>
                <a:ext cx="1584176" cy="960545"/>
              </a:xfrm>
              <a:prstGeom prst="rect">
                <a:avLst/>
              </a:prstGeom>
              <a:blipFill>
                <a:blip r:embed="rId3"/>
                <a:stretch>
                  <a:fillRect l="-3077" t="-4430" r="-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3"/>
              <p:cNvSpPr txBox="1">
                <a:spLocks noChangeArrowheads="1"/>
              </p:cNvSpPr>
              <p:nvPr/>
            </p:nvSpPr>
            <p:spPr>
              <a:xfrm>
                <a:off x="1115616" y="3832334"/>
                <a:ext cx="3240360" cy="197293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正则项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正则项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弹性网络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just"/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最大范数正则化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Dropout</a:t>
                </a:r>
              </a:p>
              <a:p>
                <a:pPr algn="just"/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批量归一化，随机深度</a:t>
                </a:r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832334"/>
                <a:ext cx="3240360" cy="1972930"/>
              </a:xfrm>
              <a:prstGeom prst="rect">
                <a:avLst/>
              </a:prstGeom>
              <a:blipFill>
                <a:blip r:embed="rId4"/>
                <a:stretch>
                  <a:fillRect l="-1316" t="-2477" b="-6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785796" y="3247572"/>
            <a:ext cx="2282420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sz="2800" dirty="0">
                <a:latin typeface="+mn-ea"/>
              </a:rPr>
              <a:t>常用的</a:t>
            </a:r>
            <a:endParaRPr lang="en-US" altLang="zh-CN" sz="28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85" y="3832334"/>
            <a:ext cx="2120083" cy="347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56" y="4179574"/>
            <a:ext cx="2075740" cy="3295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19" y="4526814"/>
            <a:ext cx="3334206" cy="357700"/>
          </a:xfrm>
          <a:prstGeom prst="rect">
            <a:avLst/>
          </a:prstGeom>
        </p:spPr>
      </p:pic>
      <p:sp>
        <p:nvSpPr>
          <p:cNvPr id="23" name="文本框 12"/>
          <p:cNvSpPr txBox="1"/>
          <p:nvPr/>
        </p:nvSpPr>
        <p:spPr>
          <a:xfrm>
            <a:off x="6287751" y="3832334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12"/>
          <p:cNvSpPr txBox="1"/>
          <p:nvPr/>
        </p:nvSpPr>
        <p:spPr>
          <a:xfrm>
            <a:off x="6287751" y="4168805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12"/>
          <p:cNvSpPr txBox="1"/>
          <p:nvPr/>
        </p:nvSpPr>
        <p:spPr>
          <a:xfrm>
            <a:off x="7075647" y="4509120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69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正则项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379458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正则项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权重衰减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3794588" cy="958991"/>
              </a:xfrm>
              <a:prstGeom prst="rect">
                <a:avLst/>
              </a:prstGeom>
              <a:blipFill>
                <a:blip r:embed="rId2"/>
                <a:stretch>
                  <a:fillRect t="-8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794944"/>
            <a:ext cx="3173506" cy="6454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520646"/>
            <a:ext cx="2403231" cy="4923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78" y="3367262"/>
            <a:ext cx="2548890" cy="4229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13413"/>
            <a:ext cx="4491990" cy="5600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04" y="2445282"/>
            <a:ext cx="3758084" cy="643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427984" y="4776932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如果你是贝叶斯理论的爱好者</a:t>
                </a:r>
                <a:r>
                  <a:rPr lang="en-US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可以看出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正则化也对应着在</a:t>
                </a:r>
                <a:r>
                  <a:rPr lang="en-US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上的高斯先验映射</a:t>
                </a:r>
                <a:r>
                  <a:rPr lang="en-US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lang="zh-CN" altLang="en-US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776932"/>
                <a:ext cx="4572000" cy="646331"/>
              </a:xfrm>
              <a:prstGeom prst="rect">
                <a:avLst/>
              </a:prstGeom>
              <a:blipFill>
                <a:blip r:embed="rId8"/>
                <a:stretch>
                  <a:fillRect l="-1067" t="-754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37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Softmax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3396" y="1739664"/>
            <a:ext cx="3794588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分类器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37963"/>
            <a:ext cx="1440160" cy="1209298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57370" y="4293096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257370" y="5013176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57370" y="5733256"/>
            <a:ext cx="858246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frog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1603686" y="4288837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1603685" y="5013176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603685" y="5737515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-1.7</a:t>
            </a:r>
          </a:p>
        </p:txBody>
      </p:sp>
      <p:sp>
        <p:nvSpPr>
          <p:cNvPr id="21" name="矩形 20"/>
          <p:cNvSpPr/>
          <p:nvPr/>
        </p:nvSpPr>
        <p:spPr>
          <a:xfrm>
            <a:off x="4103531" y="220384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分数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所有类的未归一化的对数概率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95" y="2611453"/>
            <a:ext cx="1836424" cy="3870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399" y="2710725"/>
            <a:ext cx="815342" cy="17830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084168" y="2588491"/>
            <a:ext cx="1043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where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文本框 12"/>
          <p:cNvSpPr txBox="1"/>
          <p:nvPr/>
        </p:nvSpPr>
        <p:spPr>
          <a:xfrm>
            <a:off x="7963552" y="2611453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5693017" y="2588491"/>
            <a:ext cx="492140" cy="4179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76870" y="3029392"/>
            <a:ext cx="2251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损失函数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67944" y="35009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目的是想要最大化对数似然，或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对于一个损失函数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最小化正确类的负对数似然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47" y="4331616"/>
            <a:ext cx="2876424" cy="490506"/>
          </a:xfrm>
          <a:prstGeom prst="rect">
            <a:avLst/>
          </a:prstGeom>
        </p:spPr>
      </p:pic>
      <p:sp>
        <p:nvSpPr>
          <p:cNvPr id="28" name="文本框 12"/>
          <p:cNvSpPr txBox="1"/>
          <p:nvPr/>
        </p:nvSpPr>
        <p:spPr>
          <a:xfrm>
            <a:off x="7963552" y="4426296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52900" y="5082348"/>
            <a:ext cx="2251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总结起来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08" y="5013176"/>
            <a:ext cx="2605635" cy="655455"/>
          </a:xfrm>
          <a:prstGeom prst="rect">
            <a:avLst/>
          </a:prstGeom>
        </p:spPr>
      </p:pic>
      <p:sp>
        <p:nvSpPr>
          <p:cNvPr id="31" name="文本框 12"/>
          <p:cNvSpPr txBox="1"/>
          <p:nvPr/>
        </p:nvSpPr>
        <p:spPr>
          <a:xfrm>
            <a:off x="7963552" y="5113125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684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Softmax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3396" y="1739664"/>
            <a:ext cx="3794588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分类器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37963"/>
            <a:ext cx="1440160" cy="1209298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57370" y="4293096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257370" y="5013176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57370" y="5733256"/>
            <a:ext cx="858246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frog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1603686" y="4288837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1603685" y="5013176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603685" y="5737515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-1.7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1502279" y="4305585"/>
            <a:ext cx="954861" cy="2003735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5889" y="6437292"/>
            <a:ext cx="2407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未归一化的对数概率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30" idx="3"/>
          </p:cNvCxnSpPr>
          <p:nvPr/>
        </p:nvCxnSpPr>
        <p:spPr bwMode="auto">
          <a:xfrm flipV="1">
            <a:off x="2457140" y="5301208"/>
            <a:ext cx="726388" cy="62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矩形 32"/>
          <p:cNvSpPr/>
          <p:nvPr/>
        </p:nvSpPr>
        <p:spPr>
          <a:xfrm>
            <a:off x="2541437" y="4868242"/>
            <a:ext cx="557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3466659" y="4288837"/>
            <a:ext cx="85345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24.5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3365252" y="5013176"/>
            <a:ext cx="1039158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164.0</a:t>
            </a: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3466658" y="5737515"/>
            <a:ext cx="853455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</a:t>
            </a:r>
          </a:p>
        </p:txBody>
      </p:sp>
      <p:sp>
        <p:nvSpPr>
          <p:cNvPr id="43" name="矩形 42"/>
          <p:cNvSpPr/>
          <p:nvPr/>
        </p:nvSpPr>
        <p:spPr bwMode="auto">
          <a:xfrm>
            <a:off x="3365252" y="4305585"/>
            <a:ext cx="954861" cy="2003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" name="直接箭头连接符 43"/>
          <p:cNvCxnSpPr>
            <a:stCxn id="43" idx="3"/>
          </p:cNvCxnSpPr>
          <p:nvPr/>
        </p:nvCxnSpPr>
        <p:spPr bwMode="auto">
          <a:xfrm flipV="1">
            <a:off x="4320113" y="5301208"/>
            <a:ext cx="992409" cy="62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矩形 44"/>
          <p:cNvSpPr/>
          <p:nvPr/>
        </p:nvSpPr>
        <p:spPr>
          <a:xfrm>
            <a:off x="4362261" y="4923338"/>
            <a:ext cx="90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归一化</a:t>
            </a:r>
          </a:p>
        </p:txBody>
      </p:sp>
      <p:sp>
        <p:nvSpPr>
          <p:cNvPr id="46" name="矩形 45"/>
          <p:cNvSpPr/>
          <p:nvPr/>
        </p:nvSpPr>
        <p:spPr>
          <a:xfrm>
            <a:off x="3099231" y="3755047"/>
            <a:ext cx="1904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归一化后的概率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>
          <a:xfrm>
            <a:off x="5616739" y="4288837"/>
            <a:ext cx="85345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3D03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0.13</a:t>
            </a: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>
          <a:xfrm>
            <a:off x="5596564" y="5013176"/>
            <a:ext cx="1039158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5616738" y="5737515"/>
            <a:ext cx="853455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</a:t>
            </a:r>
          </a:p>
        </p:txBody>
      </p:sp>
      <p:sp>
        <p:nvSpPr>
          <p:cNvPr id="50" name="矩形 49"/>
          <p:cNvSpPr/>
          <p:nvPr/>
        </p:nvSpPr>
        <p:spPr bwMode="auto">
          <a:xfrm>
            <a:off x="5515332" y="4305585"/>
            <a:ext cx="954861" cy="2003735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3" name="直接箭头连接符 52"/>
          <p:cNvCxnSpPr/>
          <p:nvPr/>
        </p:nvCxnSpPr>
        <p:spPr bwMode="auto">
          <a:xfrm flipV="1">
            <a:off x="6440112" y="4551257"/>
            <a:ext cx="46578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矩形 54"/>
          <p:cNvSpPr/>
          <p:nvPr/>
        </p:nvSpPr>
        <p:spPr>
          <a:xfrm>
            <a:off x="5640222" y="6437292"/>
            <a:ext cx="705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92D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概率</a:t>
            </a:r>
            <a:r>
              <a:rPr lang="en-US" altLang="zh-CN" dirty="0">
                <a:solidFill>
                  <a:srgbClr val="92D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zh-CN" altLang="en-US" dirty="0">
              <a:solidFill>
                <a:srgbClr val="92D05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7024186" y="4366591"/>
                <a:ext cx="17242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3D03CD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3D03CD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3D03CD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3D03CD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3D03CD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-log(0.13).</a:t>
                </a:r>
              </a:p>
              <a:p>
                <a:pPr algn="just"/>
                <a:r>
                  <a:rPr lang="en-US" altLang="zh-CN" dirty="0">
                    <a:solidFill>
                      <a:srgbClr val="3D03CD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3D03CD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altLang="zh-CN" i="1">
                        <a:solidFill>
                          <a:srgbClr val="3D03CD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3D03CD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0.89</a:t>
                </a:r>
                <a:endParaRPr lang="zh-CN" altLang="en-US" dirty="0">
                  <a:solidFill>
                    <a:srgbClr val="3D03CD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186" y="4366591"/>
                <a:ext cx="1724277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21" y="2588433"/>
            <a:ext cx="2605635" cy="655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3"/>
              <p:cNvSpPr txBox="1">
                <a:spLocks noChangeArrowheads="1"/>
              </p:cNvSpPr>
              <p:nvPr/>
            </p:nvSpPr>
            <p:spPr>
              <a:xfrm>
                <a:off x="5785029" y="2123000"/>
                <a:ext cx="3541048" cy="73321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just">
                  <a:buNone/>
                </a:pPr>
                <a:r>
                  <a:rPr lang="zh-CN" altLang="en-US" sz="1400" dirty="0">
                    <a:solidFill>
                      <a:srgbClr val="0000FF"/>
                    </a:solidFill>
                    <a:latin typeface="+mn-ea"/>
                  </a:rPr>
                  <a:t>问题</a:t>
                </a:r>
                <a:r>
                  <a:rPr lang="en-US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400" dirty="0">
                    <a:solidFill>
                      <a:srgbClr val="0000FF"/>
                    </a:solidFill>
                    <a:latin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3D03C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solidFill>
                              <a:srgbClr val="3D03C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3D03CD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400" dirty="0">
                    <a:solidFill>
                      <a:srgbClr val="0000FF"/>
                    </a:solidFill>
                    <a:latin typeface="+mn-ea"/>
                  </a:rPr>
                  <a:t>可能的最小/最大损失是多少？</a:t>
                </a:r>
              </a:p>
            </p:txBody>
          </p:sp>
        </mc:Choice>
        <mc:Fallback xmlns="">
          <p:sp>
            <p:nvSpPr>
              <p:cNvPr id="6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29" y="2123000"/>
                <a:ext cx="3541048" cy="733210"/>
              </a:xfrm>
              <a:prstGeom prst="rect">
                <a:avLst/>
              </a:prstGeom>
              <a:blipFill>
                <a:blip r:embed="rId5"/>
                <a:stretch>
                  <a:fillRect l="-516" t="-1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5785029" y="2762271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答：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，无穷大。</a:t>
            </a:r>
            <a:endParaRPr lang="en-US" altLang="zh-CN" sz="1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4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15616" y="2276872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问题回顾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优化理论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理论总结</a:t>
            </a:r>
            <a:endParaRPr lang="en-NZ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纲要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310907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Softmax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3396" y="1739664"/>
            <a:ext cx="3794588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分类器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37963"/>
            <a:ext cx="1440160" cy="1209298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57370" y="4293096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257370" y="5013176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57370" y="5733256"/>
            <a:ext cx="858246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frog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1603686" y="4288837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1603685" y="5013176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603685" y="5737515"/>
            <a:ext cx="752051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-1.7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1502279" y="4305585"/>
            <a:ext cx="954861" cy="2003735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5889" y="6437292"/>
            <a:ext cx="2407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未归一化的对数概率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stCxn id="30" idx="3"/>
          </p:cNvCxnSpPr>
          <p:nvPr/>
        </p:nvCxnSpPr>
        <p:spPr bwMode="auto">
          <a:xfrm flipV="1">
            <a:off x="2457140" y="5301208"/>
            <a:ext cx="726388" cy="62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矩形 32"/>
          <p:cNvSpPr/>
          <p:nvPr/>
        </p:nvSpPr>
        <p:spPr>
          <a:xfrm>
            <a:off x="2541437" y="4868242"/>
            <a:ext cx="557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3466659" y="4288837"/>
            <a:ext cx="85345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24.5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3365252" y="5013176"/>
            <a:ext cx="1039158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164.0</a:t>
            </a:r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3466658" y="5737515"/>
            <a:ext cx="853455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</a:t>
            </a:r>
          </a:p>
        </p:txBody>
      </p:sp>
      <p:sp>
        <p:nvSpPr>
          <p:cNvPr id="43" name="矩形 42"/>
          <p:cNvSpPr/>
          <p:nvPr/>
        </p:nvSpPr>
        <p:spPr bwMode="auto">
          <a:xfrm>
            <a:off x="3365252" y="4305585"/>
            <a:ext cx="954861" cy="2003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" name="直接箭头连接符 43"/>
          <p:cNvCxnSpPr>
            <a:stCxn id="43" idx="3"/>
          </p:cNvCxnSpPr>
          <p:nvPr/>
        </p:nvCxnSpPr>
        <p:spPr bwMode="auto">
          <a:xfrm flipV="1">
            <a:off x="4320113" y="5301208"/>
            <a:ext cx="992409" cy="62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矩形 44"/>
          <p:cNvSpPr/>
          <p:nvPr/>
        </p:nvSpPr>
        <p:spPr>
          <a:xfrm>
            <a:off x="4362261" y="4923338"/>
            <a:ext cx="90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归一化</a:t>
            </a:r>
          </a:p>
        </p:txBody>
      </p:sp>
      <p:sp>
        <p:nvSpPr>
          <p:cNvPr id="46" name="矩形 45"/>
          <p:cNvSpPr/>
          <p:nvPr/>
        </p:nvSpPr>
        <p:spPr>
          <a:xfrm>
            <a:off x="3099231" y="3755047"/>
            <a:ext cx="1904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归一化后的概率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>
          <a:xfrm>
            <a:off x="5616739" y="4288837"/>
            <a:ext cx="853454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dirty="0">
                <a:solidFill>
                  <a:srgbClr val="3D03C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0.13</a:t>
            </a: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>
          <a:xfrm>
            <a:off x="5596564" y="5013176"/>
            <a:ext cx="1039158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>
          <a:xfrm>
            <a:off x="5616738" y="5737515"/>
            <a:ext cx="853455" cy="5760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</a:t>
            </a:r>
          </a:p>
        </p:txBody>
      </p:sp>
      <p:sp>
        <p:nvSpPr>
          <p:cNvPr id="50" name="矩形 49"/>
          <p:cNvSpPr/>
          <p:nvPr/>
        </p:nvSpPr>
        <p:spPr bwMode="auto">
          <a:xfrm>
            <a:off x="5515332" y="4305585"/>
            <a:ext cx="954861" cy="2003735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3" name="直接箭头连接符 52"/>
          <p:cNvCxnSpPr/>
          <p:nvPr/>
        </p:nvCxnSpPr>
        <p:spPr bwMode="auto">
          <a:xfrm flipV="1">
            <a:off x="6440112" y="4551257"/>
            <a:ext cx="46578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矩形 54"/>
          <p:cNvSpPr/>
          <p:nvPr/>
        </p:nvSpPr>
        <p:spPr>
          <a:xfrm>
            <a:off x="5640222" y="6437292"/>
            <a:ext cx="705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92D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概率</a:t>
            </a:r>
            <a:r>
              <a:rPr lang="en-US" altLang="zh-CN" dirty="0">
                <a:solidFill>
                  <a:srgbClr val="92D05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zh-CN" altLang="en-US" dirty="0">
              <a:solidFill>
                <a:srgbClr val="92D05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7024186" y="4366591"/>
                <a:ext cx="17242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3D03CD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3D03CD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3D03CD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3D03CD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3D03CD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-log(0.13).</a:t>
                </a:r>
              </a:p>
              <a:p>
                <a:pPr algn="just"/>
                <a:r>
                  <a:rPr lang="en-US" altLang="zh-CN" dirty="0">
                    <a:solidFill>
                      <a:srgbClr val="3D03CD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3D03CD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altLang="zh-CN" i="1">
                        <a:solidFill>
                          <a:srgbClr val="3D03CD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3D03CD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0.89</a:t>
                </a:r>
                <a:endParaRPr lang="zh-CN" altLang="en-US" dirty="0">
                  <a:solidFill>
                    <a:srgbClr val="3D03CD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186" y="4366591"/>
                <a:ext cx="1724277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21" y="2588433"/>
            <a:ext cx="2605635" cy="655455"/>
          </a:xfrm>
          <a:prstGeom prst="rect">
            <a:avLst/>
          </a:prstGeom>
        </p:spPr>
      </p:pic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5785029" y="2123000"/>
            <a:ext cx="3541048" cy="73321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问题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：通常在初始化时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可能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很小，以至于所有</a:t>
            </a:r>
            <a:r>
              <a:rPr lang="en-US" altLang="zh-CN" sz="1400" dirty="0">
                <a:solidFill>
                  <a:srgbClr val="0000FF"/>
                </a:solidFill>
                <a:latin typeface="+mn-ea"/>
              </a:rPr>
              <a:t>s≈0</a:t>
            </a:r>
            <a:r>
              <a:rPr lang="zh-CN" altLang="en-US" sz="1400" dirty="0">
                <a:solidFill>
                  <a:srgbClr val="0000FF"/>
                </a:solidFill>
                <a:latin typeface="+mn-ea"/>
              </a:rPr>
              <a:t>。那么这时候损失是多少？</a:t>
            </a:r>
          </a:p>
          <a:p>
            <a:pPr marL="0" indent="0" algn="just">
              <a:buNone/>
            </a:pPr>
            <a:endParaRPr lang="en-US" altLang="zh-CN" sz="1400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817711" y="2754584"/>
                <a:ext cx="10881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algn="just">
                  <a:buNone/>
                </a:pPr>
                <a:r>
                  <a: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答：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p>
                        <m:r>
                          <a:rPr lang="en-US" altLang="zh-CN" sz="1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𝒄</m:t>
                        </m:r>
                      </m:sup>
                    </m:sSup>
                  </m:oMath>
                </a14:m>
                <a:r>
                  <a: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4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711" y="2754584"/>
                <a:ext cx="1088183" cy="307777"/>
              </a:xfrm>
              <a:prstGeom prst="rect">
                <a:avLst/>
              </a:prstGeom>
              <a:blipFill>
                <a:blip r:embed="rId5"/>
                <a:stretch>
                  <a:fillRect l="-1676" t="-6000" r="-1676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644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Softmax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3396" y="1739664"/>
            <a:ext cx="3794588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63174"/>
            <a:ext cx="8784000" cy="43776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5929480" y="2045948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多类别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损失函数</a:t>
            </a:r>
            <a:endParaRPr lang="en-US" altLang="zh-CN" sz="1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80162" y="6550223"/>
            <a:ext cx="15392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altLang="zh-CN" sz="1400" dirty="0" err="1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损失函数</a:t>
            </a:r>
            <a:endParaRPr lang="en-US" altLang="zh-CN" sz="1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875478" y="2651036"/>
            <a:ext cx="1184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矩阵乘</a:t>
            </a:r>
            <a:r>
              <a:rPr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偏置</a:t>
            </a:r>
            <a:endParaRPr lang="en-US" altLang="zh-CN" sz="1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25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扼要重述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33396" y="1739664"/>
            <a:ext cx="5450772" cy="158434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sz="2800" dirty="0"/>
              <a:t>我们有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x，y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dirty="0"/>
              <a:t>的一些数据集</a:t>
            </a:r>
            <a:r>
              <a:rPr lang="en-US" altLang="zh-CN" sz="2800" dirty="0"/>
              <a:t>.</a:t>
            </a:r>
          </a:p>
          <a:p>
            <a:pPr algn="just"/>
            <a:r>
              <a:rPr lang="zh-CN" altLang="en-US" sz="2800" dirty="0"/>
              <a:t>我们有得分函数</a:t>
            </a:r>
            <a:r>
              <a:rPr lang="en-US" altLang="zh-CN" sz="2800" dirty="0"/>
              <a:t>.</a:t>
            </a:r>
          </a:p>
          <a:p>
            <a:pPr algn="just"/>
            <a:r>
              <a:rPr lang="zh-CN" altLang="en-US" sz="2800" dirty="0"/>
              <a:t>我们有损失函数</a:t>
            </a:r>
            <a:r>
              <a:rPr lang="en-US" altLang="zh-CN" sz="2800" dirty="0"/>
              <a:t>.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64" y="2286822"/>
            <a:ext cx="2377440" cy="39285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364088" y="2170713"/>
            <a:ext cx="444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altLang="zh-CN" sz="1400" b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e.g.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8" y="5010718"/>
            <a:ext cx="2833352" cy="5087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316" y="5170277"/>
            <a:ext cx="3657600" cy="1527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8" y="3512856"/>
            <a:ext cx="2605635" cy="6554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8" y="4341567"/>
            <a:ext cx="4446954" cy="47673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130659" y="3314513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altLang="zh-CN" sz="1400" b="0" dirty="0" err="1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endParaRPr lang="en-US" altLang="zh-CN" sz="1400" b="0" dirty="0">
              <a:solidFill>
                <a:srgbClr val="0033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04995" y="4107645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altLang="zh-CN" sz="1400" b="0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</a:p>
        </p:txBody>
      </p:sp>
      <p:sp>
        <p:nvSpPr>
          <p:cNvPr id="24" name="矩形 23"/>
          <p:cNvSpPr/>
          <p:nvPr/>
        </p:nvSpPr>
        <p:spPr>
          <a:xfrm>
            <a:off x="3754921" y="5111186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400" b="0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Full loss</a:t>
            </a:r>
          </a:p>
        </p:txBody>
      </p:sp>
      <p:sp>
        <p:nvSpPr>
          <p:cNvPr id="25" name="矩形 24"/>
          <p:cNvSpPr/>
          <p:nvPr/>
        </p:nvSpPr>
        <p:spPr>
          <a:xfrm>
            <a:off x="6035374" y="3989055"/>
            <a:ext cx="2329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zh-CN" altLang="en-US" sz="1400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如何找到最好的那个</a:t>
            </a:r>
            <a:r>
              <a:rPr lang="en-US" altLang="zh-CN" sz="1400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1400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呢？</a:t>
            </a:r>
            <a:endParaRPr lang="en-US" altLang="zh-CN" sz="1400" dirty="0">
              <a:solidFill>
                <a:srgbClr val="0033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45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15616" y="2276872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问题回顾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优化理论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理论总结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纲要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4128279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优化理论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04864"/>
            <a:ext cx="6650182" cy="443172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3" y="3645024"/>
            <a:ext cx="1521862" cy="175825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67422" y="321297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zh-CN" altLang="en-US" sz="1400" b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一个人要下山</a:t>
            </a:r>
            <a:endParaRPr lang="en-US" altLang="zh-CN" sz="1400" b="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26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策略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1: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随机搜索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21678"/>
            <a:ext cx="5695950" cy="3702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709883" y="2018783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E3033"/>
                </a:solidFill>
                <a:latin typeface="Arial" panose="020B0604020202020204" pitchFamily="34" charset="0"/>
              </a:rPr>
              <a:t>第一个非常糟糕的解决方案</a:t>
            </a:r>
            <a:r>
              <a:rPr lang="en-US" altLang="zh-CN" dirty="0">
                <a:solidFill>
                  <a:srgbClr val="2E3033"/>
                </a:solidFill>
                <a:latin typeface="Arial" panose="020B0604020202020204" pitchFamily="34" charset="0"/>
              </a:rPr>
              <a:t>:</a:t>
            </a:r>
            <a:r>
              <a:rPr lang="zh-CN" altLang="en-US" dirty="0">
                <a:solidFill>
                  <a:srgbClr val="2E3033"/>
                </a:solidFill>
                <a:latin typeface="Arial" panose="020B0604020202020204" pitchFamily="34" charset="0"/>
              </a:rPr>
              <a:t>随机搜索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387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策略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1: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随机搜索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sp>
        <p:nvSpPr>
          <p:cNvPr id="7" name="矩形 6"/>
          <p:cNvSpPr/>
          <p:nvPr/>
        </p:nvSpPr>
        <p:spPr>
          <a:xfrm>
            <a:off x="2709883" y="2018783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让我们看看它在测试集上的效果如何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9" y="2429142"/>
            <a:ext cx="8733802" cy="19997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7624" y="5021777"/>
            <a:ext cx="7038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15.5%的准确率，</a:t>
            </a:r>
            <a:r>
              <a:rPr lang="en-US" altLang="zh-CN" dirty="0"/>
              <a:t>SOTA</a:t>
            </a:r>
            <a:r>
              <a:rPr lang="zh-CN" altLang="en-US" dirty="0"/>
              <a:t>的算法可以达到</a:t>
            </a:r>
            <a:r>
              <a:rPr lang="en-US" altLang="zh-CN" dirty="0"/>
              <a:t>95%</a:t>
            </a:r>
            <a:r>
              <a:rPr lang="zh-CN" altLang="en-US" dirty="0"/>
              <a:t>以上，所以还有待提升</a:t>
            </a:r>
          </a:p>
        </p:txBody>
      </p:sp>
    </p:spTree>
    <p:extLst>
      <p:ext uri="{BB962C8B-B14F-4D97-AF65-F5344CB8AC3E}">
        <p14:creationId xmlns:p14="http://schemas.microsoft.com/office/powerpoint/2010/main" val="980059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策略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2: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遵循斜率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276872"/>
            <a:ext cx="6480720" cy="42484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51571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遵循斜率</a:t>
            </a:r>
          </a:p>
        </p:txBody>
      </p:sp>
    </p:spTree>
    <p:extLst>
      <p:ext uri="{BB962C8B-B14F-4D97-AF65-F5344CB8AC3E}">
        <p14:creationId xmlns:p14="http://schemas.microsoft.com/office/powerpoint/2010/main" val="1999531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策略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2: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遵循斜率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2996952"/>
            <a:ext cx="3638550" cy="857250"/>
          </a:xfrm>
          <a:prstGeom prst="rect">
            <a:avLst/>
          </a:prstGeom>
        </p:spPr>
      </p:pic>
      <p:sp>
        <p:nvSpPr>
          <p:cNvPr id="7" name="文本框 12"/>
          <p:cNvSpPr txBox="1"/>
          <p:nvPr/>
        </p:nvSpPr>
        <p:spPr>
          <a:xfrm>
            <a:off x="7056276" y="3271688"/>
            <a:ext cx="3449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633396" y="1739664"/>
            <a:ext cx="4298644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在一维中，函数的导数</a:t>
            </a:r>
            <a:r>
              <a:rPr lang="en-US" altLang="zh-CN" sz="2800" dirty="0">
                <a:solidFill>
                  <a:srgbClr val="2E3033"/>
                </a:solidFill>
                <a:latin typeface="Arial" panose="020B0604020202020204" pitchFamily="34" charset="0"/>
              </a:rPr>
              <a:t>:</a:t>
            </a:r>
            <a:endParaRPr lang="zh-CN" altLang="en-US" sz="28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33396" y="4473870"/>
            <a:ext cx="8403100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在多个维度中，梯度是沿每个维度的</a:t>
            </a:r>
            <a:r>
              <a:rPr lang="en-US" altLang="zh-CN" sz="2800" dirty="0">
                <a:solidFill>
                  <a:srgbClr val="2E3033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偏导数</a:t>
            </a:r>
            <a:r>
              <a:rPr lang="en-US" altLang="zh-CN" sz="2800" dirty="0">
                <a:solidFill>
                  <a:srgbClr val="2E3033"/>
                </a:solidFill>
                <a:latin typeface="Arial" panose="020B0604020202020204" pitchFamily="34" charset="0"/>
              </a:rPr>
              <a:t>)</a:t>
            </a:r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向量</a:t>
            </a:r>
            <a:r>
              <a:rPr lang="en-US" altLang="zh-CN" sz="2800" dirty="0">
                <a:solidFill>
                  <a:srgbClr val="2E3033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任何方向上的斜率都是方向与梯度的点积</a:t>
            </a:r>
            <a:r>
              <a:rPr lang="en-US" altLang="zh-CN" sz="2800" dirty="0">
                <a:solidFill>
                  <a:srgbClr val="2E3033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最陡下降的方向是负梯度</a:t>
            </a:r>
            <a:r>
              <a:rPr lang="en-US" altLang="zh-CN" sz="2800" dirty="0">
                <a:solidFill>
                  <a:srgbClr val="2E3033"/>
                </a:solidFill>
                <a:latin typeface="Arial" panose="020B0604020202020204" pitchFamily="34" charset="0"/>
              </a:rPr>
              <a:t>.</a:t>
            </a:r>
            <a:endParaRPr lang="zh-CN" altLang="en-US" sz="2800" dirty="0">
              <a:solidFill>
                <a:srgbClr val="2E30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152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优化实例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483768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6660232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矩形 16"/>
          <p:cNvSpPr/>
          <p:nvPr/>
        </p:nvSpPr>
        <p:spPr>
          <a:xfrm>
            <a:off x="829753" y="2462312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当前的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36296" y="246231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梯度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5676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1.25347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49076" y="2982118"/>
            <a:ext cx="6480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 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?,…]</a:t>
            </a:r>
            <a:endParaRPr lang="zh-CN" alt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63188" y="2984044"/>
            <a:ext cx="95410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0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478607" y="1983219"/>
            <a:ext cx="1152128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视角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1" y="2438891"/>
            <a:ext cx="2971800" cy="1582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61" y="5214633"/>
            <a:ext cx="2167467" cy="12033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348880"/>
            <a:ext cx="2654041" cy="15841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77" y="2321509"/>
            <a:ext cx="1586429" cy="1586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5023499"/>
            <a:ext cx="2114220" cy="15856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7" y="5131959"/>
            <a:ext cx="1806222" cy="1204148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678955" y="1983219"/>
            <a:ext cx="1296144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光照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7633775" y="1986636"/>
            <a:ext cx="1296144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形变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478607" y="4735467"/>
            <a:ext cx="1296144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678955" y="4724767"/>
            <a:ext cx="1296144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干扰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7208193" y="4735467"/>
            <a:ext cx="2147308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类内差异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识别问题的挑战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回顾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848425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优化实例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483768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6660232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829753" y="2462312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当前的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36296" y="246231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梯度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00536" y="2982119"/>
            <a:ext cx="148951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[0.34+0.0001,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5676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1.25347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49076" y="2982118"/>
            <a:ext cx="6480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 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?,…]</a:t>
            </a:r>
            <a:endParaRPr lang="zh-CN" alt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51920" y="2462312"/>
            <a:ext cx="187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+ h(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第一维度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63188" y="2984044"/>
            <a:ext cx="95410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36722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1.25322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105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优化实例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483768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6660232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829753" y="2462312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当前的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36296" y="246231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梯度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00536" y="2982119"/>
            <a:ext cx="148951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[0.34+0.0001,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5676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1.25347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49076" y="2982118"/>
            <a:ext cx="6480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-2.5</a:t>
            </a:r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 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?,…]</a:t>
            </a:r>
            <a:endParaRPr lang="zh-CN" alt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51920" y="2462312"/>
            <a:ext cx="187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+ h(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第一维度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63188" y="2984044"/>
            <a:ext cx="95410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36722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1.25322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 flipV="1">
            <a:off x="7830419" y="3249767"/>
            <a:ext cx="125958" cy="3952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矩形 25"/>
          <p:cNvSpPr/>
          <p:nvPr/>
        </p:nvSpPr>
        <p:spPr bwMode="auto">
          <a:xfrm>
            <a:off x="6892599" y="3645024"/>
            <a:ext cx="2143897" cy="129614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97615" y="3667890"/>
            <a:ext cx="2138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1.25322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1.25347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0.0001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=-2.5</a:t>
            </a:r>
            <a:endParaRPr lang="zh-CN" altLang="en-US" sz="1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805" y="4242602"/>
            <a:ext cx="1512168" cy="43160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 bwMode="auto">
          <a:xfrm>
            <a:off x="7236296" y="4271297"/>
            <a:ext cx="1520677" cy="4544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111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优化实例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483768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6660232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829753" y="2462312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当前的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36296" y="246231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梯度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00536" y="2982119"/>
            <a:ext cx="147675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-1.11+0.0001,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5676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1.25347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49076" y="2982118"/>
            <a:ext cx="6480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[-2.5,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 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?,…]</a:t>
            </a:r>
            <a:endParaRPr lang="zh-CN" alt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51920" y="2462312"/>
            <a:ext cx="187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+ h(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第二维度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63188" y="2984044"/>
            <a:ext cx="95410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36722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1.25353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539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优化实例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483768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6660232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829753" y="2462312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当前的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36296" y="246231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梯度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00536" y="2982119"/>
            <a:ext cx="147675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-1.11+0.0001,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5676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1.25347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49076" y="2982118"/>
            <a:ext cx="6480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[-2.5,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 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?,…]</a:t>
            </a:r>
            <a:endParaRPr lang="zh-CN" alt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51920" y="2462312"/>
            <a:ext cx="187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+ h(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第二维度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63188" y="2984044"/>
            <a:ext cx="95410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36722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1.25353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 flipV="1">
            <a:off x="7787066" y="3514933"/>
            <a:ext cx="125958" cy="3952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矩形 25"/>
          <p:cNvSpPr/>
          <p:nvPr/>
        </p:nvSpPr>
        <p:spPr bwMode="auto">
          <a:xfrm>
            <a:off x="6849246" y="3910190"/>
            <a:ext cx="2143897" cy="129614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54262" y="3933056"/>
            <a:ext cx="2138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1.25353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1.25347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0.0001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=0.6</a:t>
            </a:r>
            <a:endParaRPr lang="zh-CN" altLang="en-US" sz="1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52" y="4507768"/>
            <a:ext cx="1512168" cy="43160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 bwMode="auto">
          <a:xfrm>
            <a:off x="7192943" y="4536463"/>
            <a:ext cx="1520677" cy="4544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649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优化实例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483768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6660232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829753" y="2462312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当前的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36296" y="246231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梯度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00536" y="2982119"/>
            <a:ext cx="141256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0.78+0.0001,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5676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1.25347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49076" y="2982118"/>
            <a:ext cx="6480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[-2.5,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0.6,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 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?,…]</a:t>
            </a:r>
            <a:endParaRPr lang="zh-CN" alt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51920" y="2462312"/>
            <a:ext cx="187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+ h(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第三维度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63188" y="2984044"/>
            <a:ext cx="95410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36722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1.25347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79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优化实例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483768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6660232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829753" y="2462312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当前的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36296" y="246231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梯度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00536" y="2982119"/>
            <a:ext cx="141256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0.78+0.0001,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5676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1.25347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49076" y="2982118"/>
            <a:ext cx="6480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[-2.5,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0.6,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 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?,…]</a:t>
            </a:r>
            <a:endParaRPr lang="zh-CN" alt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51920" y="2462312"/>
            <a:ext cx="187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+ h(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第三维度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63188" y="2984044"/>
            <a:ext cx="95410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36722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1.25347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 flipV="1">
            <a:off x="7812644" y="3730957"/>
            <a:ext cx="125958" cy="3952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矩形 25"/>
          <p:cNvSpPr/>
          <p:nvPr/>
        </p:nvSpPr>
        <p:spPr bwMode="auto">
          <a:xfrm>
            <a:off x="6874824" y="4126214"/>
            <a:ext cx="2143897" cy="129614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79840" y="4149080"/>
            <a:ext cx="2138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1.25347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1.25347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0.0001</a:t>
            </a:r>
          </a:p>
          <a:p>
            <a:r>
              <a:rPr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endParaRPr lang="zh-CN" altLang="en-US" sz="1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030" y="4723792"/>
            <a:ext cx="1512168" cy="43160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 bwMode="auto">
          <a:xfrm>
            <a:off x="7218521" y="4752487"/>
            <a:ext cx="1520677" cy="454400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98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优化实例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633396" y="1739664"/>
            <a:ext cx="7755028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但是上面那么干是愚蠢的，因为损失是一个</a:t>
            </a:r>
            <a:r>
              <a:rPr lang="en-US" altLang="zh-CN" sz="2800" dirty="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的函数</a:t>
            </a:r>
            <a:r>
              <a:rPr lang="en-US" altLang="zh-CN" sz="2800" dirty="0">
                <a:solidFill>
                  <a:srgbClr val="2E3033"/>
                </a:solidFill>
                <a:latin typeface="Arial" panose="020B0604020202020204" pitchFamily="34" charset="0"/>
              </a:rPr>
              <a:t>. </a:t>
            </a:r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例如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2" y="3564102"/>
            <a:ext cx="4446954" cy="4767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164265"/>
            <a:ext cx="2588342" cy="4277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6" y="2884722"/>
            <a:ext cx="3416198" cy="555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/>
              <p:cNvSpPr txBox="1">
                <a:spLocks noChangeArrowheads="1"/>
              </p:cNvSpPr>
              <p:nvPr/>
            </p:nvSpPr>
            <p:spPr>
              <a:xfrm>
                <a:off x="629102" y="4806758"/>
                <a:ext cx="4154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zh-CN" altLang="en-US" sz="2800" dirty="0"/>
                  <a:t>需要做的就是需要对损失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800" dirty="0"/>
                  <a:t>求一个梯度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zh-CN" altLang="en-US" sz="2800" dirty="0"/>
                          <m:t> 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sz="2800" dirty="0"/>
                  <a:t>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2" y="4806758"/>
                <a:ext cx="4154628" cy="958991"/>
              </a:xfrm>
              <a:prstGeom prst="rect">
                <a:avLst/>
              </a:prstGeom>
              <a:blipFill>
                <a:blip r:embed="rId5"/>
                <a:stretch>
                  <a:fillRect l="-3079" t="-7006" r="-2053" b="-17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86" y="3852176"/>
            <a:ext cx="2042639" cy="25213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71" y="3863114"/>
            <a:ext cx="1828800" cy="25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3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优化实例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633396" y="1739664"/>
            <a:ext cx="7755028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但是上面那么干是愚蠢的，因为损失是一个</a:t>
            </a:r>
            <a:r>
              <a:rPr lang="en-US" altLang="zh-CN" sz="2800" dirty="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的函数</a:t>
            </a:r>
            <a:r>
              <a:rPr lang="en-US" altLang="zh-CN" sz="2800" dirty="0">
                <a:solidFill>
                  <a:srgbClr val="2E3033"/>
                </a:solidFill>
                <a:latin typeface="Arial" panose="020B0604020202020204" pitchFamily="34" charset="0"/>
              </a:rPr>
              <a:t>. </a:t>
            </a:r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例如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2" y="3564102"/>
            <a:ext cx="4446954" cy="4767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164265"/>
            <a:ext cx="2588342" cy="4277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6" y="2884722"/>
            <a:ext cx="3416198" cy="555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"/>
              <p:cNvSpPr txBox="1">
                <a:spLocks noChangeArrowheads="1"/>
              </p:cNvSpPr>
              <p:nvPr/>
            </p:nvSpPr>
            <p:spPr>
              <a:xfrm>
                <a:off x="629102" y="4806758"/>
                <a:ext cx="4154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zh-CN" altLang="en-US" sz="2800" dirty="0"/>
                  <a:t>需要做的就是需要对损失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800" dirty="0"/>
                  <a:t>求一个梯度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zh-CN" altLang="en-US" sz="2800" dirty="0"/>
                          <m:t> 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zh-CN" sz="2800" dirty="0"/>
                  <a:t>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2" y="4806758"/>
                <a:ext cx="4154628" cy="958991"/>
              </a:xfrm>
              <a:prstGeom prst="rect">
                <a:avLst/>
              </a:prstGeom>
              <a:blipFill>
                <a:blip r:embed="rId5"/>
                <a:stretch>
                  <a:fillRect l="-3079" t="-7006" r="-2053" b="-17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86" y="3852176"/>
            <a:ext cx="2042639" cy="25213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71" y="3863114"/>
            <a:ext cx="1828800" cy="25104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92307" y="5790105"/>
            <a:ext cx="3791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用微积分计算解析梯度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73" y="4051835"/>
            <a:ext cx="1844631" cy="2122064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矩形 13"/>
          <p:cNvSpPr/>
          <p:nvPr/>
        </p:nvSpPr>
        <p:spPr>
          <a:xfrm>
            <a:off x="7618746" y="3440677"/>
            <a:ext cx="958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微积分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06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优化实例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483768" y="1216445"/>
            <a:ext cx="0" cy="56415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829753" y="2462312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当前的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36296" y="246231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梯度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5676" y="545824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Loss 1.25347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49076" y="2982118"/>
            <a:ext cx="10495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[-2.5,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0.6,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0.2, 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0.7,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-0.5,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1.1,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1.3,</a:t>
            </a:r>
          </a:p>
          <a:p>
            <a:r>
              <a:rPr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-2.1,…]</a:t>
            </a:r>
            <a:endParaRPr lang="zh-CN" alt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63188" y="2984044"/>
            <a:ext cx="95410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[0.34,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-1.11,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0.12,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-3.1,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-1.5,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0.33,…]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/>
          <p:cNvCxnSpPr/>
          <p:nvPr/>
        </p:nvCxnSpPr>
        <p:spPr bwMode="auto">
          <a:xfrm>
            <a:off x="4574509" y="3464972"/>
            <a:ext cx="2738811" cy="11082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矩形 31"/>
          <p:cNvSpPr/>
          <p:nvPr/>
        </p:nvSpPr>
        <p:spPr>
          <a:xfrm>
            <a:off x="3389209" y="3024345"/>
            <a:ext cx="2365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... (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部分功能数据和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39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11560" y="2420888"/>
            <a:ext cx="8259084" cy="2265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b="0" dirty="0"/>
              <a:t>数值梯度</a:t>
            </a:r>
            <a:r>
              <a:rPr lang="en-US" altLang="zh-CN" b="0" dirty="0"/>
              <a:t>:</a:t>
            </a:r>
            <a:r>
              <a:rPr lang="zh-CN" altLang="en-US" b="0" dirty="0"/>
              <a:t>近似，缓慢，容易写</a:t>
            </a:r>
            <a:r>
              <a:rPr lang="en-US" altLang="zh-CN" b="0" dirty="0"/>
              <a:t>.</a:t>
            </a:r>
          </a:p>
          <a:p>
            <a:pPr algn="just"/>
            <a:r>
              <a:rPr lang="zh-CN" altLang="en-US" b="0" dirty="0"/>
              <a:t>解析梯度</a:t>
            </a:r>
            <a:r>
              <a:rPr lang="en-US" altLang="zh-CN" b="0" dirty="0"/>
              <a:t>:</a:t>
            </a:r>
            <a:r>
              <a:rPr lang="zh-CN" altLang="en-US" b="0" dirty="0"/>
              <a:t>精确、快速、易出错</a:t>
            </a:r>
            <a:r>
              <a:rPr lang="en-US" altLang="zh-CN" b="0" dirty="0"/>
              <a:t>.</a:t>
            </a:r>
          </a:p>
          <a:p>
            <a:pPr algn="just"/>
            <a:r>
              <a:rPr lang="zh-CN" altLang="en-US" b="0" dirty="0"/>
              <a:t>在实际应用中，通常采用解析梯度法，但用数值梯度法检查实现。这叫做梯度检查</a:t>
            </a:r>
            <a:r>
              <a:rPr lang="en-US" altLang="zh-CN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185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561222" y="1983219"/>
            <a:ext cx="1666962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1-NN classifier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7344110" y="1983219"/>
            <a:ext cx="1548370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5-NN classifier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数据驱动的方法：</a:t>
            </a:r>
            <a:r>
              <a:rPr lang="en-US" altLang="zh-CN" sz="3200" dirty="0" err="1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kNN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313" y="4374745"/>
            <a:ext cx="2494167" cy="20785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7" y="1956184"/>
            <a:ext cx="3268033" cy="24185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93" y="2348880"/>
            <a:ext cx="2007220" cy="147747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904" y="2347754"/>
            <a:ext cx="1962555" cy="147860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 bwMode="auto">
          <a:xfrm>
            <a:off x="549817" y="5056199"/>
            <a:ext cx="4176464" cy="288032"/>
          </a:xfrm>
          <a:prstGeom prst="rect">
            <a:avLst/>
          </a:prstGeom>
          <a:solidFill>
            <a:srgbClr val="D9EAD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4726281" y="5056199"/>
            <a:ext cx="1152128" cy="288032"/>
          </a:xfrm>
          <a:prstGeom prst="rect">
            <a:avLst/>
          </a:prstGeom>
          <a:solidFill>
            <a:srgbClr val="F4CC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549817" y="5654870"/>
            <a:ext cx="3024336" cy="288032"/>
          </a:xfrm>
          <a:prstGeom prst="rect">
            <a:avLst/>
          </a:prstGeom>
          <a:solidFill>
            <a:srgbClr val="D9EAD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574153" y="5654870"/>
            <a:ext cx="1152128" cy="288032"/>
          </a:xfrm>
          <a:prstGeom prst="rect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726281" y="5654870"/>
            <a:ext cx="1152128" cy="288032"/>
          </a:xfrm>
          <a:prstGeom prst="rect">
            <a:avLst/>
          </a:prstGeom>
          <a:solidFill>
            <a:srgbClr val="F4CC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2530037" y="5011676"/>
            <a:ext cx="648072" cy="37707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3628967" y="5624345"/>
            <a:ext cx="1097313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855366" y="5634120"/>
            <a:ext cx="648072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5020067" y="5011676"/>
            <a:ext cx="648072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>
          <a:xfrm>
            <a:off x="5020067" y="5610347"/>
            <a:ext cx="648072" cy="2880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回顾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70099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梯度下降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998490"/>
            <a:ext cx="4752527" cy="3955437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 bwMode="auto">
          <a:xfrm>
            <a:off x="5436095" y="4941168"/>
            <a:ext cx="235607" cy="2160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直接箭头连接符 5"/>
          <p:cNvCxnSpPr>
            <a:stCxn id="3" idx="1"/>
          </p:cNvCxnSpPr>
          <p:nvPr/>
        </p:nvCxnSpPr>
        <p:spPr bwMode="auto">
          <a:xfrm flipH="1" flipV="1">
            <a:off x="5076056" y="4581128"/>
            <a:ext cx="394543" cy="39167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 flipH="1" flipV="1">
            <a:off x="3275856" y="2492896"/>
            <a:ext cx="1800200" cy="208823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 flipV="1">
            <a:off x="2188570" y="1768169"/>
            <a:ext cx="0" cy="432512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>
            <a:off x="2195736" y="6093296"/>
            <a:ext cx="5256584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581843" y="1690713"/>
                <a:ext cx="6067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843" y="1690713"/>
                <a:ext cx="60672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732240" y="6166998"/>
                <a:ext cx="6067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40" y="6166998"/>
                <a:ext cx="60672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/>
          <p:cNvCxnSpPr/>
          <p:nvPr/>
        </p:nvCxnSpPr>
        <p:spPr bwMode="auto">
          <a:xfrm flipH="1">
            <a:off x="5796136" y="4776966"/>
            <a:ext cx="1800198" cy="2722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矩形 23"/>
          <p:cNvSpPr/>
          <p:nvPr/>
        </p:nvSpPr>
        <p:spPr>
          <a:xfrm>
            <a:off x="7596334" y="4581128"/>
            <a:ext cx="12241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cs typeface="Times New Roman" panose="02020603050405020304" pitchFamily="18" charset="0"/>
              </a:rPr>
              <a:t>原始的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8989" y="547193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cs typeface="Times New Roman" panose="02020603050405020304" pitchFamily="18" charset="0"/>
              </a:rPr>
              <a:t>负梯度方向</a:t>
            </a:r>
          </a:p>
        </p:txBody>
      </p:sp>
      <p:cxnSp>
        <p:nvCxnSpPr>
          <p:cNvPr id="26" name="直接箭头连接符 25"/>
          <p:cNvCxnSpPr/>
          <p:nvPr/>
        </p:nvCxnSpPr>
        <p:spPr bwMode="auto">
          <a:xfrm flipV="1">
            <a:off x="1828531" y="4941168"/>
            <a:ext cx="3351204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92607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梯度下降的视频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4" name="sg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450" y="2060848"/>
            <a:ext cx="4355579" cy="400404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999142" y="6170631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cs typeface="Times New Roman" panose="02020603050405020304" pitchFamily="18" charset="0"/>
              </a:rPr>
              <a:t>SGD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pic>
        <p:nvPicPr>
          <p:cNvPr id="5" name="sgd+ada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6016" y="2060848"/>
            <a:ext cx="4355579" cy="400404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606707" y="6170631"/>
            <a:ext cx="11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cs typeface="Times New Roman" panose="02020603050405020304" pitchFamily="18" charset="0"/>
              </a:rPr>
              <a:t>SGD+Adam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12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梯度下降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433124"/>
            <a:ext cx="5675086" cy="1886857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95725" y="4309435"/>
            <a:ext cx="7755028" cy="95899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例如当</a:t>
            </a:r>
            <a:r>
              <a:rPr lang="en-US" altLang="zh-CN" sz="2800" dirty="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很大的时候，代价是很大的</a:t>
            </a:r>
            <a:r>
              <a:rPr lang="en-US" altLang="zh-CN" sz="2800" dirty="0">
                <a:solidFill>
                  <a:srgbClr val="2E3033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zh-CN" altLang="en-US" sz="2800" dirty="0">
                <a:solidFill>
                  <a:srgbClr val="2E3033"/>
                </a:solidFill>
                <a:latin typeface="Arial" panose="020B0604020202020204" pitchFamily="34" charset="0"/>
              </a:rPr>
              <a:t>所以使用</a:t>
            </a:r>
            <a:r>
              <a:rPr lang="en-US" altLang="zh-CN" sz="2800" dirty="0" err="1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minibatch</a:t>
            </a:r>
            <a:r>
              <a:rPr lang="en-US" altLang="zh-CN" sz="2800" dirty="0">
                <a:solidFill>
                  <a:srgbClr val="2E3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32/64/128.</a:t>
            </a:r>
            <a:endParaRPr lang="zh-CN" altLang="en-US" sz="2800" dirty="0">
              <a:solidFill>
                <a:srgbClr val="2E3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52061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互动网页演示时间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</a:t>
            </a:r>
            <a:endParaRPr lang="zh-CN" altLang="en-US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420888"/>
            <a:ext cx="7391400" cy="32670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76446" y="5984465"/>
            <a:ext cx="752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http://vision.stanford.edu/teaching/cs231n-demos/linear-classify/</a:t>
            </a:r>
          </a:p>
        </p:txBody>
      </p:sp>
    </p:spTree>
    <p:extLst>
      <p:ext uri="{BB962C8B-B14F-4D97-AF65-F5344CB8AC3E}">
        <p14:creationId xmlns:p14="http://schemas.microsoft.com/office/powerpoint/2010/main" val="9945904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视频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…</a:t>
            </a:r>
            <a:endParaRPr lang="zh-CN" altLang="en-US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10" name="svm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1844824"/>
            <a:ext cx="7200800" cy="455153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283968" y="6439964"/>
            <a:ext cx="683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cs typeface="Times New Roman" panose="02020603050405020304" pitchFamily="18" charset="0"/>
              </a:rPr>
              <a:t>Demo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7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图像特征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48880"/>
            <a:ext cx="7766910" cy="35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77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图像特征：特征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7604026" cy="25922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5576" y="5087329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cs typeface="Times New Roman" panose="02020603050405020304" pitchFamily="18" charset="0"/>
              </a:rPr>
              <a:t>用线性分类器无法分离红蓝点</a:t>
            </a:r>
          </a:p>
        </p:txBody>
      </p:sp>
      <p:sp>
        <p:nvSpPr>
          <p:cNvPr id="7" name="矩形 6"/>
          <p:cNvSpPr/>
          <p:nvPr/>
        </p:nvSpPr>
        <p:spPr>
          <a:xfrm>
            <a:off x="4865048" y="5087329"/>
            <a:ext cx="4134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cs typeface="Times New Roman" panose="02020603050405020304" pitchFamily="18" charset="0"/>
              </a:rPr>
              <a:t>应用特征变换后，可以用线性分类器进行点的分离</a:t>
            </a:r>
          </a:p>
        </p:txBody>
      </p:sp>
    </p:spTree>
    <p:extLst>
      <p:ext uri="{BB962C8B-B14F-4D97-AF65-F5344CB8AC3E}">
        <p14:creationId xmlns:p14="http://schemas.microsoft.com/office/powerpoint/2010/main" val="1533934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例如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颜色直方图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0" y="2132856"/>
            <a:ext cx="8749540" cy="37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84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例如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方向梯度直方图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sp>
        <p:nvSpPr>
          <p:cNvPr id="5" name="矩形 4"/>
          <p:cNvSpPr/>
          <p:nvPr/>
        </p:nvSpPr>
        <p:spPr>
          <a:xfrm>
            <a:off x="572281" y="4983863"/>
            <a:ext cx="3534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1400" dirty="0">
                <a:cs typeface="Times New Roman" panose="02020603050405020304" pitchFamily="18" charset="0"/>
              </a:rPr>
              <a:t>将图像划分为</a:t>
            </a:r>
            <a:r>
              <a:rPr lang="en-US" altLang="zh-CN" sz="1400" dirty="0">
                <a:cs typeface="Times New Roman" panose="02020603050405020304" pitchFamily="18" charset="0"/>
              </a:rPr>
              <a:t>8x8</a:t>
            </a:r>
            <a:r>
              <a:rPr lang="zh-CN" altLang="en-US" sz="1400" dirty="0">
                <a:cs typeface="Times New Roman" panose="02020603050405020304" pitchFamily="18" charset="0"/>
              </a:rPr>
              <a:t>像素区域，每个区域内的</a:t>
            </a:r>
            <a:endParaRPr lang="en-US" altLang="zh-CN" sz="1400" dirty="0">
              <a:cs typeface="Times New Roman" panose="02020603050405020304" pitchFamily="18" charset="0"/>
            </a:endParaRPr>
          </a:p>
          <a:p>
            <a:pPr algn="just"/>
            <a:r>
              <a:rPr lang="zh-CN" altLang="en-US" sz="1400" dirty="0">
                <a:cs typeface="Times New Roman" panose="02020603050405020304" pitchFamily="18" charset="0"/>
              </a:rPr>
              <a:t>边缘方向量化为</a:t>
            </a:r>
            <a:r>
              <a:rPr lang="en-US" altLang="zh-CN" sz="1400" dirty="0">
                <a:cs typeface="Times New Roman" panose="02020603050405020304" pitchFamily="18" charset="0"/>
              </a:rPr>
              <a:t>9</a:t>
            </a:r>
            <a:r>
              <a:rPr lang="zh-CN" altLang="en-US" sz="1400" dirty="0">
                <a:cs typeface="Times New Roman" panose="02020603050405020304" pitchFamily="18" charset="0"/>
              </a:rPr>
              <a:t>个箱子</a:t>
            </a:r>
            <a:r>
              <a:rPr lang="en-US" altLang="zh-CN" sz="1400" dirty="0">
                <a:cs typeface="Times New Roman" panose="02020603050405020304" pitchFamily="18" charset="0"/>
              </a:rPr>
              <a:t>.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564904"/>
            <a:ext cx="3185058" cy="24302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97408"/>
            <a:ext cx="3024336" cy="22322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5292080" y="3237464"/>
            <a:ext cx="216024" cy="16546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380312" y="3885536"/>
            <a:ext cx="216024" cy="16546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971600" y="3154731"/>
            <a:ext cx="216024" cy="16546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022186" y="3752788"/>
            <a:ext cx="216024" cy="16546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27984" y="497930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zh-CN" altLang="en-US" sz="1400" dirty="0">
                <a:cs typeface="Times New Roman" panose="02020603050405020304" pitchFamily="18" charset="0"/>
              </a:rPr>
              <a:t>例如</a:t>
            </a:r>
            <a:r>
              <a:rPr lang="en-US" altLang="zh-CN" sz="1400" dirty="0">
                <a:cs typeface="Times New Roman" panose="02020603050405020304" pitchFamily="18" charset="0"/>
              </a:rPr>
              <a:t>:320x240</a:t>
            </a:r>
            <a:r>
              <a:rPr lang="zh-CN" altLang="en-US" sz="1400" dirty="0">
                <a:cs typeface="Times New Roman" panose="02020603050405020304" pitchFamily="18" charset="0"/>
              </a:rPr>
              <a:t>的图像被分成</a:t>
            </a:r>
            <a:r>
              <a:rPr lang="en-US" altLang="zh-CN" sz="1400" dirty="0">
                <a:cs typeface="Times New Roman" panose="02020603050405020304" pitchFamily="18" charset="0"/>
              </a:rPr>
              <a:t>40x30</a:t>
            </a:r>
            <a:r>
              <a:rPr lang="zh-CN" altLang="en-US" sz="1400" dirty="0">
                <a:cs typeface="Times New Roman" panose="02020603050405020304" pitchFamily="18" charset="0"/>
              </a:rPr>
              <a:t>的箱子</a:t>
            </a:r>
            <a:r>
              <a:rPr lang="en-US" altLang="zh-CN" sz="1400" dirty="0">
                <a:cs typeface="Times New Roman" panose="02020603050405020304" pitchFamily="18" charset="0"/>
              </a:rPr>
              <a:t>;</a:t>
            </a:r>
            <a:r>
              <a:rPr lang="zh-CN" altLang="en-US" sz="1400" dirty="0">
                <a:cs typeface="Times New Roman" panose="02020603050405020304" pitchFamily="18" charset="0"/>
              </a:rPr>
              <a:t>每个</a:t>
            </a:r>
            <a:r>
              <a:rPr lang="en-US" altLang="zh-CN" sz="1400" dirty="0">
                <a:cs typeface="Times New Roman" panose="02020603050405020304" pitchFamily="18" charset="0"/>
              </a:rPr>
              <a:t>bin</a:t>
            </a:r>
            <a:r>
              <a:rPr lang="zh-CN" altLang="en-US" sz="1400" dirty="0">
                <a:cs typeface="Times New Roman" panose="02020603050405020304" pitchFamily="18" charset="0"/>
              </a:rPr>
              <a:t>中有</a:t>
            </a:r>
            <a:r>
              <a:rPr lang="en-US" altLang="zh-CN" sz="1400" dirty="0">
                <a:cs typeface="Times New Roman" panose="02020603050405020304" pitchFamily="18" charset="0"/>
              </a:rPr>
              <a:t>9</a:t>
            </a:r>
            <a:r>
              <a:rPr lang="zh-CN" altLang="en-US" sz="1400" dirty="0">
                <a:cs typeface="Times New Roman" panose="02020603050405020304" pitchFamily="18" charset="0"/>
              </a:rPr>
              <a:t>个数字，因此特征向量为</a:t>
            </a:r>
            <a:r>
              <a:rPr lang="en-US" altLang="zh-CN" sz="1400" dirty="0">
                <a:cs typeface="Times New Roman" panose="02020603050405020304" pitchFamily="18" charset="0"/>
              </a:rPr>
              <a:t>30*40*9 = 10,800</a:t>
            </a:r>
            <a:r>
              <a:rPr lang="zh-CN" altLang="en-US" sz="1400" dirty="0">
                <a:cs typeface="Times New Roman" panose="02020603050405020304" pitchFamily="18" charset="0"/>
              </a:rPr>
              <a:t>个数字</a:t>
            </a:r>
            <a:r>
              <a:rPr lang="en-US" altLang="zh-CN" sz="1400" dirty="0">
                <a:cs typeface="Times New Roman" panose="02020603050405020304" pitchFamily="18" charset="0"/>
              </a:rPr>
              <a:t>.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031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例如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语义背包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4" y="1829186"/>
            <a:ext cx="8424936" cy="46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5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线性分类器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8" y="2018182"/>
            <a:ext cx="4348976" cy="1613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824787"/>
            <a:ext cx="3379304" cy="24698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7" y="3651547"/>
            <a:ext cx="4958785" cy="19240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33" y="5822462"/>
            <a:ext cx="6304547" cy="6668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2113007"/>
            <a:ext cx="2462492" cy="367958"/>
          </a:xfrm>
          <a:prstGeom prst="rect">
            <a:avLst/>
          </a:prstGeom>
        </p:spPr>
      </p:pic>
      <p:sp>
        <p:nvSpPr>
          <p:cNvPr id="26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回顾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058611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例如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手工特征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vs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深度网络特征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优化理论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98490"/>
            <a:ext cx="8676964" cy="44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44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15616" y="2276872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问题回顾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优化理论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理论总结</a:t>
            </a:r>
            <a:endParaRPr lang="en-NZ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纲要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427704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</a:t>
            </a:r>
            <a:endParaRPr lang="en-NZ" altLang="zh-CN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理论总结</a:t>
            </a:r>
            <a:endParaRPr lang="zh-CN" altLang="en-US" kern="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11560" y="2420888"/>
            <a:ext cx="8259084" cy="1296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b="0" dirty="0"/>
              <a:t>损失函数</a:t>
            </a:r>
            <a:r>
              <a:rPr lang="en-US" altLang="zh-CN" b="0" dirty="0"/>
              <a:t>.</a:t>
            </a:r>
          </a:p>
          <a:p>
            <a:pPr algn="just"/>
            <a:r>
              <a:rPr lang="zh-CN" altLang="en-US" b="0" dirty="0"/>
              <a:t>优化理论与方法</a:t>
            </a:r>
            <a:r>
              <a:rPr lang="en-US" altLang="zh-CN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4157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90CD941-BE85-48CC-AAE5-BD60B9EC04D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5410200"/>
            <a:ext cx="8077200" cy="1219200"/>
          </a:xfrm>
          <a:prstGeom prst="rect">
            <a:avLst/>
          </a:prstGeom>
        </p:spPr>
        <p:txBody>
          <a:bodyPr lIns="92075" tIns="46038" rIns="92075" bIns="46038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Wingdings" panose="05000000000000000000" pitchFamily="2" charset="2"/>
              <a:buNone/>
              <a:defRPr/>
            </a:pPr>
            <a:r>
              <a:rPr lang="zh-CN" altLang="en-US" sz="5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问题</a:t>
            </a:r>
            <a:r>
              <a:rPr lang="en-US" altLang="zh-CN" sz="5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?!</a:t>
            </a:r>
            <a:endParaRPr lang="en-US" altLang="zh-CN" sz="5400" b="0" kern="0" dirty="0">
              <a:solidFill>
                <a:srgbClr val="FF0000"/>
              </a:solidFill>
              <a:ea typeface="宋体" pitchFamily="2" charset="-122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5FD5C08B-692C-4627-BA71-F0AB76385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196975"/>
          <a:ext cx="4968875" cy="431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位图图像" r:id="rId3" imgW="2354784" imgH="1973333" progId="Paint.Picture">
                  <p:embed/>
                </p:oleObj>
              </mc:Choice>
              <mc:Fallback>
                <p:oleObj name="位图图像" r:id="rId3" imgW="2354784" imgH="1973333" progId="Paint.Picture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5FD5C08B-692C-4627-BA71-F0AB763854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196975"/>
                        <a:ext cx="4968875" cy="431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5538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今日任务</a:t>
            </a:r>
            <a:endParaRPr lang="zh-CN" altLang="en-US" kern="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42458" y="2060848"/>
            <a:ext cx="8259084" cy="12961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b="0" dirty="0"/>
              <a:t>用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实现：神经网络理论，使用损失函数和优化理论，在手写数字识别数据集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CIFAI-10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上训练并得到分类精度。</a:t>
            </a:r>
          </a:p>
        </p:txBody>
      </p:sp>
    </p:spTree>
    <p:extLst>
      <p:ext uri="{BB962C8B-B14F-4D97-AF65-F5344CB8AC3E}">
        <p14:creationId xmlns:p14="http://schemas.microsoft.com/office/powerpoint/2010/main" val="412610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线性分类器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42642"/>
            <a:ext cx="4289612" cy="3469341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788024" y="2405952"/>
            <a:ext cx="4248472" cy="260722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zh-CN" altLang="en-US" sz="2800" dirty="0"/>
              <a:t>定义一个损失函数，用训练数据中的分数来定量地评估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800" dirty="0"/>
              <a:t>的好坏</a:t>
            </a:r>
            <a:r>
              <a:rPr lang="zh-CN" altLang="en-US" sz="2800" dirty="0">
                <a:latin typeface="+mn-ea"/>
              </a:rPr>
              <a:t>。</a:t>
            </a:r>
            <a:endParaRPr lang="en-US" altLang="zh-CN" sz="2800" dirty="0">
              <a:latin typeface="+mn-ea"/>
            </a:endParaRPr>
          </a:p>
          <a:p>
            <a:pPr algn="just"/>
            <a:r>
              <a:rPr lang="zh-CN" altLang="en-US" sz="2800" dirty="0"/>
              <a:t>有效地找到参数，使损失函数最小化。</a:t>
            </a:r>
            <a:r>
              <a:rPr lang="en-US" altLang="zh-CN" sz="2800" dirty="0"/>
              <a:t>(</a:t>
            </a:r>
            <a:r>
              <a:rPr lang="zh-CN" altLang="en-US" sz="2800" dirty="0"/>
              <a:t>优化过程</a:t>
            </a:r>
            <a:r>
              <a:rPr lang="en-US" altLang="zh-CN" sz="2800" dirty="0"/>
              <a:t>)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回顾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101516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15616" y="2276872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问题回顾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优化理论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理论总结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纲要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09405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395536" y="1216445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损失函数</a:t>
            </a:r>
            <a:endParaRPr lang="en-NZ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algn="just"/>
                <a:r>
                  <a:rPr lang="zh-CN" altLang="en-US" sz="2800" dirty="0">
                    <a:latin typeface="+mn-ea"/>
                  </a:rPr>
                  <a:t>假设有三个训练样本，有三个类，经过训练学习得到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800" dirty="0">
                    <a:latin typeface="+mn-ea"/>
                  </a:rPr>
                  <a:t>以后，分数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</m:oMath>
                </a14:m>
                <a:r>
                  <a:rPr lang="zh-CN" altLang="en-US" sz="2800" dirty="0">
                    <a:latin typeface="+mn-ea"/>
                  </a:rPr>
                  <a:t>如下：</a:t>
                </a:r>
                <a:endParaRPr lang="en-US" altLang="zh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6" y="1739664"/>
                <a:ext cx="7945628" cy="958991"/>
              </a:xfrm>
              <a:prstGeom prst="rect">
                <a:avLst/>
              </a:prstGeom>
              <a:blipFill>
                <a:blip r:embed="rId2"/>
                <a:stretch>
                  <a:fillRect l="-1151" t="-6329" r="-1535" b="-16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257370" y="2937962"/>
            <a:ext cx="6157933" cy="3375617"/>
            <a:chOff x="257370" y="2937962"/>
            <a:chExt cx="6157933" cy="3375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37963"/>
              <a:ext cx="1440160" cy="120929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937962"/>
              <a:ext cx="1512168" cy="120929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324" y="2937962"/>
              <a:ext cx="1531979" cy="1209298"/>
            </a:xfrm>
            <a:prstGeom prst="rect">
              <a:avLst/>
            </a:prstGeom>
          </p:spPr>
        </p:pic>
        <p:sp>
          <p:nvSpPr>
            <p:cNvPr id="11" name="Rectangle 3"/>
            <p:cNvSpPr txBox="1">
              <a:spLocks noChangeArrowheads="1"/>
            </p:cNvSpPr>
            <p:nvPr/>
          </p:nvSpPr>
          <p:spPr>
            <a:xfrm>
              <a:off x="257370" y="429309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257370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>
            <a:xfrm>
              <a:off x="257370" y="5733256"/>
              <a:ext cx="858246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frog</a:t>
              </a:r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1603686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</a:t>
              </a:r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>
            <a:xfrm>
              <a:off x="3367882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</a:p>
          </p:txBody>
        </p:sp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5273287" y="4288837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</a:p>
          </p:txBody>
        </p:sp>
        <p:sp>
          <p:nvSpPr>
            <p:cNvPr id="17" name="Rectangle 3"/>
            <p:cNvSpPr txBox="1">
              <a:spLocks noChangeArrowheads="1"/>
            </p:cNvSpPr>
            <p:nvPr/>
          </p:nvSpPr>
          <p:spPr>
            <a:xfrm>
              <a:off x="1603685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5.1</a:t>
              </a: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3367881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4.9</a:t>
              </a:r>
            </a:p>
          </p:txBody>
        </p:sp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5273287" y="5013176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20" name="Rectangle 3"/>
            <p:cNvSpPr txBox="1">
              <a:spLocks noChangeArrowheads="1"/>
            </p:cNvSpPr>
            <p:nvPr/>
          </p:nvSpPr>
          <p:spPr>
            <a:xfrm>
              <a:off x="1603685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-1.7</a:t>
              </a:r>
            </a:p>
          </p:txBody>
        </p:sp>
        <p:sp>
          <p:nvSpPr>
            <p:cNvPr id="21" name="Rectangle 3"/>
            <p:cNvSpPr txBox="1">
              <a:spLocks noChangeArrowheads="1"/>
            </p:cNvSpPr>
            <p:nvPr/>
          </p:nvSpPr>
          <p:spPr>
            <a:xfrm>
              <a:off x="3367881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2.0</a:t>
              </a: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>
            <a:xfrm>
              <a:off x="5273287" y="5737515"/>
              <a:ext cx="752051" cy="57606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-3.1</a:t>
              </a:r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E03FF025-F07E-4A62-8230-43EBE7EA2A88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损失函数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268072362"/>
      </p:ext>
    </p:extLst>
  </p:cSld>
  <p:clrMapOvr>
    <a:masterClrMapping/>
  </p:clrMapOvr>
</p:sld>
</file>

<file path=ppt/theme/theme1.xml><?xml version="1.0" encoding="utf-8"?>
<a:theme xmlns:a="http://schemas.openxmlformats.org/drawingml/2006/main" name="13">
  <a:themeElements>
    <a:clrScheme name="13 2">
      <a:dk1>
        <a:srgbClr val="000000"/>
      </a:dk1>
      <a:lt1>
        <a:srgbClr val="FFFFFF"/>
      </a:lt1>
      <a:dk2>
        <a:srgbClr val="2E507A"/>
      </a:dk2>
      <a:lt2>
        <a:srgbClr val="333333"/>
      </a:lt2>
      <a:accent1>
        <a:srgbClr val="5A90C2"/>
      </a:accent1>
      <a:accent2>
        <a:srgbClr val="8AC246"/>
      </a:accent2>
      <a:accent3>
        <a:srgbClr val="FFFFFF"/>
      </a:accent3>
      <a:accent4>
        <a:srgbClr val="000000"/>
      </a:accent4>
      <a:accent5>
        <a:srgbClr val="B5C6DD"/>
      </a:accent5>
      <a:accent6>
        <a:srgbClr val="7DB03F"/>
      </a:accent6>
      <a:hlink>
        <a:srgbClr val="F6831A"/>
      </a:hlink>
      <a:folHlink>
        <a:srgbClr val="EFC8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3 1">
        <a:dk1>
          <a:srgbClr val="000000"/>
        </a:dk1>
        <a:lt1>
          <a:srgbClr val="FFFFFF"/>
        </a:lt1>
        <a:dk2>
          <a:srgbClr val="800000"/>
        </a:dk2>
        <a:lt2>
          <a:srgbClr val="333333"/>
        </a:lt2>
        <a:accent1>
          <a:srgbClr val="EB6743"/>
        </a:accent1>
        <a:accent2>
          <a:srgbClr val="D3A911"/>
        </a:accent2>
        <a:accent3>
          <a:srgbClr val="FFFFFF"/>
        </a:accent3>
        <a:accent4>
          <a:srgbClr val="000000"/>
        </a:accent4>
        <a:accent5>
          <a:srgbClr val="F3B8B0"/>
        </a:accent5>
        <a:accent6>
          <a:srgbClr val="BF990E"/>
        </a:accent6>
        <a:hlink>
          <a:srgbClr val="7B9B63"/>
        </a:hlink>
        <a:folHlink>
          <a:srgbClr val="38A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2">
        <a:dk1>
          <a:srgbClr val="000000"/>
        </a:dk1>
        <a:lt1>
          <a:srgbClr val="FFFFFF"/>
        </a:lt1>
        <a:dk2>
          <a:srgbClr val="2E507A"/>
        </a:dk2>
        <a:lt2>
          <a:srgbClr val="333333"/>
        </a:lt2>
        <a:accent1>
          <a:srgbClr val="5A90C2"/>
        </a:accent1>
        <a:accent2>
          <a:srgbClr val="8AC246"/>
        </a:accent2>
        <a:accent3>
          <a:srgbClr val="FFFFFF"/>
        </a:accent3>
        <a:accent4>
          <a:srgbClr val="000000"/>
        </a:accent4>
        <a:accent5>
          <a:srgbClr val="B5C6DD"/>
        </a:accent5>
        <a:accent6>
          <a:srgbClr val="7DB03F"/>
        </a:accent6>
        <a:hlink>
          <a:srgbClr val="F6831A"/>
        </a:hlink>
        <a:folHlink>
          <a:srgbClr val="EFC8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3">
        <a:dk1>
          <a:srgbClr val="000000"/>
        </a:dk1>
        <a:lt1>
          <a:srgbClr val="FFFFFF"/>
        </a:lt1>
        <a:dk2>
          <a:srgbClr val="A82A9F"/>
        </a:dk2>
        <a:lt2>
          <a:srgbClr val="4D4D4D"/>
        </a:lt2>
        <a:accent1>
          <a:srgbClr val="12B4D4"/>
        </a:accent1>
        <a:accent2>
          <a:srgbClr val="F1C23D"/>
        </a:accent2>
        <a:accent3>
          <a:srgbClr val="FFFFFF"/>
        </a:accent3>
        <a:accent4>
          <a:srgbClr val="000000"/>
        </a:accent4>
        <a:accent5>
          <a:srgbClr val="AAD6E6"/>
        </a:accent5>
        <a:accent6>
          <a:srgbClr val="DAB036"/>
        </a:accent6>
        <a:hlink>
          <a:srgbClr val="8CA62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</Template>
  <TotalTime>12616</TotalTime>
  <Words>2605</Words>
  <Application>Microsoft Office PowerPoint</Application>
  <PresentationFormat>全屏显示(4:3)</PresentationFormat>
  <Paragraphs>759</Paragraphs>
  <Slides>64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华文新魏</vt:lpstr>
      <vt:lpstr>宋体</vt:lpstr>
      <vt:lpstr>Arial</vt:lpstr>
      <vt:lpstr>Calibri</vt:lpstr>
      <vt:lpstr>Cambria Math</vt:lpstr>
      <vt:lpstr>Times New Roman</vt:lpstr>
      <vt:lpstr>Wingdings</vt:lpstr>
      <vt:lpstr>13</vt:lpstr>
      <vt:lpstr>位图图像</vt:lpstr>
      <vt:lpstr>   第十讲 损失函数与优化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xmutkk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多媒体设备培训</dc:title>
  <dc:creator>教育技术服务中心</dc:creator>
  <cp:lastModifiedBy>Eric</cp:lastModifiedBy>
  <cp:revision>1164</cp:revision>
  <dcterms:created xsi:type="dcterms:W3CDTF">2012-08-21T14:34:06Z</dcterms:created>
  <dcterms:modified xsi:type="dcterms:W3CDTF">2020-10-14T02:57:29Z</dcterms:modified>
</cp:coreProperties>
</file>